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sldIdLst>
    <p:sldId id="369" r:id="rId5"/>
    <p:sldId id="361" r:id="rId6"/>
    <p:sldId id="370" r:id="rId7"/>
    <p:sldId id="371" r:id="rId8"/>
    <p:sldId id="276" r:id="rId9"/>
    <p:sldId id="278" r:id="rId10"/>
    <p:sldId id="291" r:id="rId11"/>
    <p:sldId id="363" r:id="rId12"/>
    <p:sldId id="287" r:id="rId13"/>
    <p:sldId id="285" r:id="rId14"/>
    <p:sldId id="293" r:id="rId15"/>
    <p:sldId id="289" r:id="rId16"/>
    <p:sldId id="364" r:id="rId17"/>
    <p:sldId id="308" r:id="rId18"/>
    <p:sldId id="300" r:id="rId19"/>
    <p:sldId id="318" r:id="rId20"/>
    <p:sldId id="310" r:id="rId21"/>
    <p:sldId id="365" r:id="rId22"/>
    <p:sldId id="372" r:id="rId23"/>
    <p:sldId id="373" r:id="rId24"/>
    <p:sldId id="280" r:id="rId25"/>
    <p:sldId id="304" r:id="rId26"/>
    <p:sldId id="366" r:id="rId27"/>
    <p:sldId id="374" r:id="rId28"/>
    <p:sldId id="312" r:id="rId29"/>
    <p:sldId id="314" r:id="rId30"/>
    <p:sldId id="269" r:id="rId31"/>
    <p:sldId id="367" r:id="rId32"/>
    <p:sldId id="302" r:id="rId33"/>
    <p:sldId id="330" r:id="rId34"/>
    <p:sldId id="375" r:id="rId35"/>
    <p:sldId id="376" r:id="rId36"/>
    <p:sldId id="368" r:id="rId3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A3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3B913B-2BD7-4168-A162-02F6F0557F04}" v="1" dt="2023-06-07T11:10:36.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21"/>
    <p:restoredTop sz="94713"/>
  </p:normalViewPr>
  <p:slideViewPr>
    <p:cSldViewPr snapToGrid="0">
      <p:cViewPr varScale="1">
        <p:scale>
          <a:sx n="123" d="100"/>
          <a:sy n="123" d="100"/>
        </p:scale>
        <p:origin x="312" y="108"/>
      </p:cViewPr>
      <p:guideLst/>
    </p:cSldViewPr>
  </p:slideViewPr>
  <p:notesTextViewPr>
    <p:cViewPr>
      <p:scale>
        <a:sx n="1" d="1"/>
        <a:sy n="1" d="1"/>
      </p:scale>
      <p:origin x="0" y="0"/>
    </p:cViewPr>
  </p:notesTextViewPr>
  <p:sorterViewPr>
    <p:cViewPr varScale="1">
      <p:scale>
        <a:sx n="100" d="100"/>
        <a:sy n="100" d="100"/>
      </p:scale>
      <p:origin x="0" y="-40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le Stuart" userId="1754e764-846c-4247-8432-2eef70f0924b" providerId="ADAL" clId="{8C3B913B-2BD7-4168-A162-02F6F0557F04}"/>
    <pc:docChg chg="addSld modSld">
      <pc:chgData name="Helle Stuart" userId="1754e764-846c-4247-8432-2eef70f0924b" providerId="ADAL" clId="{8C3B913B-2BD7-4168-A162-02F6F0557F04}" dt="2023-06-07T12:16:39.058" v="234" actId="20577"/>
      <pc:docMkLst>
        <pc:docMk/>
      </pc:docMkLst>
      <pc:sldChg chg="modSp add mod">
        <pc:chgData name="Helle Stuart" userId="1754e764-846c-4247-8432-2eef70f0924b" providerId="ADAL" clId="{8C3B913B-2BD7-4168-A162-02F6F0557F04}" dt="2023-06-07T12:16:39.058" v="234" actId="20577"/>
        <pc:sldMkLst>
          <pc:docMk/>
          <pc:sldMk cId="3912845246" sldId="376"/>
        </pc:sldMkLst>
        <pc:spChg chg="mod">
          <ac:chgData name="Helle Stuart" userId="1754e764-846c-4247-8432-2eef70f0924b" providerId="ADAL" clId="{8C3B913B-2BD7-4168-A162-02F6F0557F04}" dt="2023-06-07T12:16:39.058" v="234" actId="20577"/>
          <ac:spMkLst>
            <pc:docMk/>
            <pc:sldMk cId="3912845246" sldId="376"/>
            <ac:spMk id="5" creationId="{BBFF53F1-37EB-6863-83D6-8A870E5070A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7E52C8-8B20-8940-9E8C-CAC2D0CD23F2}" type="datetimeFigureOut">
              <a:rPr lang="da-DK" smtClean="0"/>
              <a:t>07-06-2023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E262B3-AEA8-3C4D-A06C-1B3BB3918DA2}" type="slidenum">
              <a:rPr lang="da-DK" smtClean="0"/>
              <a:t>‹nr.›</a:t>
            </a:fld>
            <a:endParaRPr lang="da-DK"/>
          </a:p>
        </p:txBody>
      </p:sp>
    </p:spTree>
    <p:extLst>
      <p:ext uri="{BB962C8B-B14F-4D97-AF65-F5344CB8AC3E}">
        <p14:creationId xmlns:p14="http://schemas.microsoft.com/office/powerpoint/2010/main" val="1728367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bg>
      <p:bgPr>
        <a:solidFill>
          <a:srgbClr val="DCA327">
            <a:alpha val="10000"/>
          </a:srgbClr>
        </a:solidFill>
        <a:effectLst/>
      </p:bgPr>
    </p:bg>
    <p:spTree>
      <p:nvGrpSpPr>
        <p:cNvPr id="1" name=""/>
        <p:cNvGrpSpPr/>
        <p:nvPr/>
      </p:nvGrpSpPr>
      <p:grpSpPr>
        <a:xfrm>
          <a:off x="0" y="0"/>
          <a:ext cx="0" cy="0"/>
          <a:chOff x="0" y="0"/>
          <a:chExt cx="0" cy="0"/>
        </a:xfrm>
      </p:grpSpPr>
      <p:sp>
        <p:nvSpPr>
          <p:cNvPr id="6" name="Pladsholder til slidenummer 5">
            <a:extLst>
              <a:ext uri="{FF2B5EF4-FFF2-40B4-BE49-F238E27FC236}">
                <a16:creationId xmlns:a16="http://schemas.microsoft.com/office/drawing/2014/main" id="{2EB90872-C7C6-5706-84A6-8CBF24187EE6}"/>
              </a:ext>
            </a:extLst>
          </p:cNvPr>
          <p:cNvSpPr>
            <a:spLocks noGrp="1"/>
          </p:cNvSpPr>
          <p:nvPr>
            <p:ph type="sldNum" sz="quarter" idx="12"/>
          </p:nvPr>
        </p:nvSpPr>
        <p:spPr>
          <a:xfrm>
            <a:off x="900000" y="6227045"/>
            <a:ext cx="2743200" cy="365125"/>
          </a:xfrm>
          <a:prstGeom prst="rect">
            <a:avLst/>
          </a:prstGeom>
        </p:spPr>
        <p:txBody>
          <a:bodyPr lIns="0" tIns="0" rIns="0" bIns="0"/>
          <a:lstStyle>
            <a:lvl1pPr>
              <a:defRPr sz="2000">
                <a:solidFill>
                  <a:srgbClr val="DCA327"/>
                </a:solidFill>
                <a:latin typeface="Calibri" panose="020F0502020204030204" pitchFamily="34" charset="0"/>
                <a:cs typeface="Calibri" panose="020F0502020204030204" pitchFamily="34" charset="0"/>
              </a:defRPr>
            </a:lvl1pPr>
          </a:lstStyle>
          <a:p>
            <a:pPr algn="l"/>
            <a:fld id="{CC09355C-AD69-4F42-900F-B3FE3B10912C}" type="slidenum">
              <a:rPr lang="da-DK" smtClean="0"/>
              <a:pPr algn="l"/>
              <a:t>‹nr.›</a:t>
            </a:fld>
            <a:endParaRPr lang="da-DK" dirty="0"/>
          </a:p>
        </p:txBody>
      </p:sp>
      <p:sp>
        <p:nvSpPr>
          <p:cNvPr id="5" name="Pladsholder til sidefod 4">
            <a:extLst>
              <a:ext uri="{FF2B5EF4-FFF2-40B4-BE49-F238E27FC236}">
                <a16:creationId xmlns:a16="http://schemas.microsoft.com/office/drawing/2014/main" id="{893CDD93-3C89-D28F-F310-20DD3EDC1E93}"/>
              </a:ext>
            </a:extLst>
          </p:cNvPr>
          <p:cNvSpPr>
            <a:spLocks noGrp="1"/>
          </p:cNvSpPr>
          <p:nvPr>
            <p:ph type="ftr" sz="quarter" idx="11"/>
          </p:nvPr>
        </p:nvSpPr>
        <p:spPr>
          <a:xfrm>
            <a:off x="1440000" y="6278088"/>
            <a:ext cx="4114800" cy="365125"/>
          </a:xfrm>
          <a:prstGeom prst="rect">
            <a:avLst/>
          </a:prstGeom>
        </p:spPr>
        <p:txBody>
          <a:bodyPr lIns="0" tIns="0" rIns="0" bIns="0"/>
          <a:lstStyle>
            <a:lvl1pPr algn="l">
              <a:defRPr sz="800">
                <a:solidFill>
                  <a:schemeClr val="tx1"/>
                </a:solidFill>
                <a:latin typeface="Calibri" panose="020F0502020204030204" pitchFamily="34" charset="0"/>
                <a:cs typeface="Calibri" panose="020F0502020204030204" pitchFamily="34" charset="0"/>
              </a:defRPr>
            </a:lvl1pPr>
          </a:lstStyle>
          <a:p>
            <a:r>
              <a:rPr lang="da-DK" dirty="0"/>
              <a:t>Illustrationer til dialog med unge om tobak og nikotinholdige produkter</a:t>
            </a:r>
          </a:p>
        </p:txBody>
      </p:sp>
      <p:sp>
        <p:nvSpPr>
          <p:cNvPr id="20" name="Pladsholder til sidefod 4">
            <a:extLst>
              <a:ext uri="{FF2B5EF4-FFF2-40B4-BE49-F238E27FC236}">
                <a16:creationId xmlns:a16="http://schemas.microsoft.com/office/drawing/2014/main" id="{93A35BD7-A17E-4E1D-2E2D-F8DF14B8025C}"/>
              </a:ext>
            </a:extLst>
          </p:cNvPr>
          <p:cNvSpPr txBox="1">
            <a:spLocks/>
          </p:cNvSpPr>
          <p:nvPr userDrawn="1"/>
        </p:nvSpPr>
        <p:spPr>
          <a:xfrm>
            <a:off x="1693985" y="2844936"/>
            <a:ext cx="4114800" cy="365125"/>
          </a:xfrm>
          <a:prstGeom prst="rect">
            <a:avLst/>
          </a:prstGeom>
        </p:spPr>
        <p:txBody>
          <a:bodyPr vert="horz" lIns="91440" tIns="45720" rIns="91440" bIns="45720" rtlCol="0" anchor="ctr"/>
          <a:lstStyle>
            <a:defPPr>
              <a:defRPr lang="da-DK"/>
            </a:defPPr>
            <a:lvl1pPr marL="0" algn="l" defTabSz="9144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pic>
        <p:nvPicPr>
          <p:cNvPr id="2" name="Billede 1" descr="Et billede, der indeholder gul, skærmbillede, design&#10;&#10;Automatisk genereret beskrivelse">
            <a:extLst>
              <a:ext uri="{FF2B5EF4-FFF2-40B4-BE49-F238E27FC236}">
                <a16:creationId xmlns:a16="http://schemas.microsoft.com/office/drawing/2014/main" id="{6ECA877D-BDA6-002D-53CC-6663BDE1CEAC}"/>
              </a:ext>
            </a:extLst>
          </p:cNvPr>
          <p:cNvPicPr>
            <a:picLocks noChangeAspect="1"/>
          </p:cNvPicPr>
          <p:nvPr userDrawn="1"/>
        </p:nvPicPr>
        <p:blipFill>
          <a:blip r:embed="rId2"/>
          <a:stretch>
            <a:fillRect/>
          </a:stretch>
        </p:blipFill>
        <p:spPr>
          <a:xfrm>
            <a:off x="894040" y="573288"/>
            <a:ext cx="5346975" cy="5207268"/>
          </a:xfrm>
          <a:prstGeom prst="rect">
            <a:avLst/>
          </a:prstGeom>
        </p:spPr>
      </p:pic>
      <p:sp>
        <p:nvSpPr>
          <p:cNvPr id="8" name="Pladsholder til indhold 7">
            <a:extLst>
              <a:ext uri="{FF2B5EF4-FFF2-40B4-BE49-F238E27FC236}">
                <a16:creationId xmlns:a16="http://schemas.microsoft.com/office/drawing/2014/main" id="{3E3CB43C-D347-4565-F970-78375B1CC6F8}"/>
              </a:ext>
            </a:extLst>
          </p:cNvPr>
          <p:cNvSpPr>
            <a:spLocks noGrp="1"/>
          </p:cNvSpPr>
          <p:nvPr>
            <p:ph sz="quarter" idx="13" hasCustomPrompt="1"/>
          </p:nvPr>
        </p:nvSpPr>
        <p:spPr>
          <a:xfrm>
            <a:off x="1246908" y="1114199"/>
            <a:ext cx="4682837" cy="1038944"/>
          </a:xfrm>
          <a:prstGeom prst="rect">
            <a:avLst/>
          </a:prstGeom>
        </p:spPr>
        <p:txBody>
          <a:bodyPr>
            <a:normAutofit/>
          </a:bodyPr>
          <a:lstStyle>
            <a:lvl1pPr marL="0" indent="0">
              <a:buFontTx/>
              <a:buNone/>
              <a:defRPr sz="3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dirty="0"/>
              <a:t>Titel</a:t>
            </a:r>
          </a:p>
        </p:txBody>
      </p:sp>
      <p:sp>
        <p:nvSpPr>
          <p:cNvPr id="10" name="Pladsholder til indhold 9">
            <a:extLst>
              <a:ext uri="{FF2B5EF4-FFF2-40B4-BE49-F238E27FC236}">
                <a16:creationId xmlns:a16="http://schemas.microsoft.com/office/drawing/2014/main" id="{B1AA6CE1-2E1C-593E-3E2E-21BA578C90D9}"/>
              </a:ext>
            </a:extLst>
          </p:cNvPr>
          <p:cNvSpPr>
            <a:spLocks noGrp="1"/>
          </p:cNvSpPr>
          <p:nvPr>
            <p:ph sz="quarter" idx="14" hasCustomPrompt="1"/>
          </p:nvPr>
        </p:nvSpPr>
        <p:spPr>
          <a:xfrm>
            <a:off x="1246908" y="2190183"/>
            <a:ext cx="4644043" cy="2004973"/>
          </a:xfrm>
          <a:prstGeom prst="rect">
            <a:avLst/>
          </a:prstGeom>
        </p:spPr>
        <p:txBody>
          <a:bodyPr>
            <a:normAutofit/>
          </a:bodyPr>
          <a:lstStyle>
            <a:lvl1pPr marL="0" indent="0">
              <a:buFontTx/>
              <a:buNone/>
              <a:defRPr sz="1500" i="1">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dirty="0"/>
              <a:t>Her står intro</a:t>
            </a:r>
          </a:p>
        </p:txBody>
      </p:sp>
    </p:spTree>
    <p:extLst>
      <p:ext uri="{BB962C8B-B14F-4D97-AF65-F5344CB8AC3E}">
        <p14:creationId xmlns:p14="http://schemas.microsoft.com/office/powerpoint/2010/main" val="2662797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Pladsholder til slidenummer 5">
            <a:extLst>
              <a:ext uri="{FF2B5EF4-FFF2-40B4-BE49-F238E27FC236}">
                <a16:creationId xmlns:a16="http://schemas.microsoft.com/office/drawing/2014/main" id="{9AEC4853-BBE4-A822-F092-7DF8DAD8FF8B}"/>
              </a:ext>
            </a:extLst>
          </p:cNvPr>
          <p:cNvSpPr>
            <a:spLocks noGrp="1"/>
          </p:cNvSpPr>
          <p:nvPr>
            <p:ph type="sldNum" sz="quarter" idx="12"/>
          </p:nvPr>
        </p:nvSpPr>
        <p:spPr>
          <a:xfrm>
            <a:off x="900000" y="6227045"/>
            <a:ext cx="2743200" cy="365125"/>
          </a:xfrm>
          <a:prstGeom prst="rect">
            <a:avLst/>
          </a:prstGeom>
        </p:spPr>
        <p:txBody>
          <a:bodyPr lIns="0" tIns="0" rIns="0" bIns="0"/>
          <a:lstStyle>
            <a:lvl1pPr>
              <a:defRPr sz="2000">
                <a:solidFill>
                  <a:srgbClr val="DCA327"/>
                </a:solidFill>
                <a:latin typeface="Calibri" panose="020F0502020204030204" pitchFamily="34" charset="0"/>
                <a:cs typeface="Calibri" panose="020F0502020204030204" pitchFamily="34" charset="0"/>
              </a:defRPr>
            </a:lvl1pPr>
          </a:lstStyle>
          <a:p>
            <a:pPr algn="l"/>
            <a:fld id="{CC09355C-AD69-4F42-900F-B3FE3B10912C}" type="slidenum">
              <a:rPr lang="da-DK" smtClean="0"/>
              <a:pPr algn="l"/>
              <a:t>‹nr.›</a:t>
            </a:fld>
            <a:endParaRPr lang="da-DK" dirty="0"/>
          </a:p>
        </p:txBody>
      </p:sp>
      <p:sp>
        <p:nvSpPr>
          <p:cNvPr id="8" name="Pladsholder til sidefod 4">
            <a:extLst>
              <a:ext uri="{FF2B5EF4-FFF2-40B4-BE49-F238E27FC236}">
                <a16:creationId xmlns:a16="http://schemas.microsoft.com/office/drawing/2014/main" id="{3D62DDCE-5499-DFD9-E7AB-C7448A97FF63}"/>
              </a:ext>
            </a:extLst>
          </p:cNvPr>
          <p:cNvSpPr>
            <a:spLocks noGrp="1"/>
          </p:cNvSpPr>
          <p:nvPr>
            <p:ph type="ftr" sz="quarter" idx="11"/>
          </p:nvPr>
        </p:nvSpPr>
        <p:spPr>
          <a:xfrm>
            <a:off x="1440000" y="6278088"/>
            <a:ext cx="4114800" cy="365125"/>
          </a:xfrm>
          <a:prstGeom prst="rect">
            <a:avLst/>
          </a:prstGeom>
        </p:spPr>
        <p:txBody>
          <a:bodyPr lIns="0" tIns="0" rIns="0" bIns="0"/>
          <a:lstStyle>
            <a:lvl1pPr algn="l">
              <a:defRPr sz="800">
                <a:solidFill>
                  <a:schemeClr val="tx1"/>
                </a:solidFill>
                <a:latin typeface="Calibri" panose="020F0502020204030204" pitchFamily="34" charset="0"/>
                <a:cs typeface="Calibri" panose="020F0502020204030204" pitchFamily="34" charset="0"/>
              </a:defRPr>
            </a:lvl1pPr>
          </a:lstStyle>
          <a:p>
            <a:r>
              <a:rPr lang="da-DK" dirty="0"/>
              <a:t>Illustrationer til dialog med unge om tobak og nikotinholdige produkter</a:t>
            </a:r>
          </a:p>
        </p:txBody>
      </p:sp>
    </p:spTree>
    <p:extLst>
      <p:ext uri="{BB962C8B-B14F-4D97-AF65-F5344CB8AC3E}">
        <p14:creationId xmlns:p14="http://schemas.microsoft.com/office/powerpoint/2010/main" val="322418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skrift + Tekst 1 spalte">
    <p:spTree>
      <p:nvGrpSpPr>
        <p:cNvPr id="1" name=""/>
        <p:cNvGrpSpPr/>
        <p:nvPr/>
      </p:nvGrpSpPr>
      <p:grpSpPr>
        <a:xfrm>
          <a:off x="0" y="0"/>
          <a:ext cx="0" cy="0"/>
          <a:chOff x="0" y="0"/>
          <a:chExt cx="0" cy="0"/>
        </a:xfrm>
      </p:grpSpPr>
      <p:sp>
        <p:nvSpPr>
          <p:cNvPr id="11" name="Pladsholder til indhold 10">
            <a:extLst>
              <a:ext uri="{FF2B5EF4-FFF2-40B4-BE49-F238E27FC236}">
                <a16:creationId xmlns:a16="http://schemas.microsoft.com/office/drawing/2014/main" id="{B45692A9-A857-CBE9-08CE-6E9B788E74F9}"/>
              </a:ext>
            </a:extLst>
          </p:cNvPr>
          <p:cNvSpPr>
            <a:spLocks noGrp="1"/>
          </p:cNvSpPr>
          <p:nvPr>
            <p:ph sz="quarter" idx="15"/>
          </p:nvPr>
        </p:nvSpPr>
        <p:spPr>
          <a:xfrm>
            <a:off x="900000" y="2020365"/>
            <a:ext cx="10337934" cy="3554704"/>
          </a:xfrm>
          <a:prstGeom prst="rect">
            <a:avLst/>
          </a:prstGeom>
        </p:spPr>
        <p:txBody>
          <a:bodyPr>
            <a:normAutofit/>
          </a:bodyPr>
          <a:lstStyle>
            <a:lvl1pPr marL="0" indent="0">
              <a:buFontTx/>
              <a:buNone/>
              <a:defRPr sz="1500"/>
            </a:lvl1pPr>
          </a:lstStyle>
          <a:p>
            <a:pPr lvl="0"/>
            <a:r>
              <a:rPr lang="da-DK" dirty="0"/>
              <a:t>Klik for at redigere teksttypografierne i masteren</a:t>
            </a:r>
          </a:p>
        </p:txBody>
      </p:sp>
      <p:sp>
        <p:nvSpPr>
          <p:cNvPr id="12" name="Pladsholder til slidenummer 5">
            <a:extLst>
              <a:ext uri="{FF2B5EF4-FFF2-40B4-BE49-F238E27FC236}">
                <a16:creationId xmlns:a16="http://schemas.microsoft.com/office/drawing/2014/main" id="{1ED0F3B9-016C-D497-414F-6A071CE67217}"/>
              </a:ext>
            </a:extLst>
          </p:cNvPr>
          <p:cNvSpPr>
            <a:spLocks noGrp="1"/>
          </p:cNvSpPr>
          <p:nvPr>
            <p:ph type="sldNum" sz="quarter" idx="12"/>
          </p:nvPr>
        </p:nvSpPr>
        <p:spPr>
          <a:xfrm>
            <a:off x="900000" y="6227045"/>
            <a:ext cx="2743200" cy="365125"/>
          </a:xfrm>
          <a:prstGeom prst="rect">
            <a:avLst/>
          </a:prstGeom>
        </p:spPr>
        <p:txBody>
          <a:bodyPr lIns="0" tIns="0" rIns="0" bIns="0"/>
          <a:lstStyle>
            <a:lvl1pPr>
              <a:defRPr sz="2000">
                <a:solidFill>
                  <a:srgbClr val="DCA327"/>
                </a:solidFill>
                <a:latin typeface="Calibri" panose="020F0502020204030204" pitchFamily="34" charset="0"/>
                <a:cs typeface="Calibri" panose="020F0502020204030204" pitchFamily="34" charset="0"/>
              </a:defRPr>
            </a:lvl1pPr>
          </a:lstStyle>
          <a:p>
            <a:pPr algn="l"/>
            <a:fld id="{CC09355C-AD69-4F42-900F-B3FE3B10912C}" type="slidenum">
              <a:rPr lang="da-DK" smtClean="0"/>
              <a:pPr algn="l"/>
              <a:t>‹nr.›</a:t>
            </a:fld>
            <a:endParaRPr lang="da-DK" dirty="0"/>
          </a:p>
        </p:txBody>
      </p:sp>
      <p:sp>
        <p:nvSpPr>
          <p:cNvPr id="13" name="Pladsholder til sidefod 4">
            <a:extLst>
              <a:ext uri="{FF2B5EF4-FFF2-40B4-BE49-F238E27FC236}">
                <a16:creationId xmlns:a16="http://schemas.microsoft.com/office/drawing/2014/main" id="{E4B65B02-ADA7-C7E7-D04E-0485DB01DA93}"/>
              </a:ext>
            </a:extLst>
          </p:cNvPr>
          <p:cNvSpPr>
            <a:spLocks noGrp="1"/>
          </p:cNvSpPr>
          <p:nvPr>
            <p:ph type="ftr" sz="quarter" idx="11"/>
          </p:nvPr>
        </p:nvSpPr>
        <p:spPr>
          <a:xfrm>
            <a:off x="1440000" y="6278088"/>
            <a:ext cx="4114800" cy="365125"/>
          </a:xfrm>
          <a:prstGeom prst="rect">
            <a:avLst/>
          </a:prstGeom>
        </p:spPr>
        <p:txBody>
          <a:bodyPr lIns="0" tIns="0" rIns="0" bIns="0"/>
          <a:lstStyle>
            <a:lvl1pPr algn="l">
              <a:defRPr sz="800">
                <a:solidFill>
                  <a:schemeClr val="tx1"/>
                </a:solidFill>
                <a:latin typeface="Calibri" panose="020F0502020204030204" pitchFamily="34" charset="0"/>
                <a:cs typeface="Calibri" panose="020F0502020204030204" pitchFamily="34" charset="0"/>
              </a:defRPr>
            </a:lvl1pPr>
          </a:lstStyle>
          <a:p>
            <a:r>
              <a:rPr lang="da-DK" dirty="0"/>
              <a:t>Illustrationer til dialog med unge om tobak og nikotinholdige produkter</a:t>
            </a:r>
          </a:p>
        </p:txBody>
      </p:sp>
      <p:sp>
        <p:nvSpPr>
          <p:cNvPr id="2" name="Pladsholder til indhold 7">
            <a:extLst>
              <a:ext uri="{FF2B5EF4-FFF2-40B4-BE49-F238E27FC236}">
                <a16:creationId xmlns:a16="http://schemas.microsoft.com/office/drawing/2014/main" id="{00C20A7D-A8DF-2701-655F-6563A0516CAF}"/>
              </a:ext>
            </a:extLst>
          </p:cNvPr>
          <p:cNvSpPr>
            <a:spLocks noGrp="1"/>
          </p:cNvSpPr>
          <p:nvPr>
            <p:ph sz="quarter" idx="13" hasCustomPrompt="1"/>
          </p:nvPr>
        </p:nvSpPr>
        <p:spPr>
          <a:xfrm>
            <a:off x="900000" y="693247"/>
            <a:ext cx="10337934" cy="1038944"/>
          </a:xfrm>
          <a:prstGeom prst="rect">
            <a:avLst/>
          </a:prstGeom>
        </p:spPr>
        <p:txBody>
          <a:bodyPr>
            <a:normAutofit/>
          </a:bodyPr>
          <a:lstStyle>
            <a:lvl1pPr marL="0" indent="0">
              <a:buFontTx/>
              <a:buNone/>
              <a:defRPr sz="3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dirty="0"/>
              <a:t>Titel</a:t>
            </a:r>
          </a:p>
        </p:txBody>
      </p:sp>
    </p:spTree>
    <p:extLst>
      <p:ext uri="{BB962C8B-B14F-4D97-AF65-F5344CB8AC3E}">
        <p14:creationId xmlns:p14="http://schemas.microsoft.com/office/powerpoint/2010/main" val="2274659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1 spalte (uden overskrift)">
    <p:spTree>
      <p:nvGrpSpPr>
        <p:cNvPr id="1" name=""/>
        <p:cNvGrpSpPr/>
        <p:nvPr/>
      </p:nvGrpSpPr>
      <p:grpSpPr>
        <a:xfrm>
          <a:off x="0" y="0"/>
          <a:ext cx="0" cy="0"/>
          <a:chOff x="0" y="0"/>
          <a:chExt cx="0" cy="0"/>
        </a:xfrm>
      </p:grpSpPr>
      <p:sp>
        <p:nvSpPr>
          <p:cNvPr id="11" name="Pladsholder til indhold 10">
            <a:extLst>
              <a:ext uri="{FF2B5EF4-FFF2-40B4-BE49-F238E27FC236}">
                <a16:creationId xmlns:a16="http://schemas.microsoft.com/office/drawing/2014/main" id="{B45692A9-A857-CBE9-08CE-6E9B788E74F9}"/>
              </a:ext>
            </a:extLst>
          </p:cNvPr>
          <p:cNvSpPr>
            <a:spLocks noGrp="1"/>
          </p:cNvSpPr>
          <p:nvPr>
            <p:ph sz="quarter" idx="15"/>
          </p:nvPr>
        </p:nvSpPr>
        <p:spPr>
          <a:xfrm>
            <a:off x="900000" y="981421"/>
            <a:ext cx="10337934" cy="4593648"/>
          </a:xfrm>
          <a:prstGeom prst="rect">
            <a:avLst/>
          </a:prstGeom>
        </p:spPr>
        <p:txBody>
          <a:bodyPr>
            <a:normAutofit/>
          </a:bodyPr>
          <a:lstStyle>
            <a:lvl1pPr marL="0" indent="0">
              <a:buFontTx/>
              <a:buNone/>
              <a:defRPr sz="1500"/>
            </a:lvl1pPr>
          </a:lstStyle>
          <a:p>
            <a:pPr lvl="0"/>
            <a:r>
              <a:rPr lang="da-DK" dirty="0"/>
              <a:t>Klik for at redigere teksttypografierne i masteren</a:t>
            </a:r>
          </a:p>
        </p:txBody>
      </p:sp>
      <p:sp>
        <p:nvSpPr>
          <p:cNvPr id="12" name="Pladsholder til slidenummer 5">
            <a:extLst>
              <a:ext uri="{FF2B5EF4-FFF2-40B4-BE49-F238E27FC236}">
                <a16:creationId xmlns:a16="http://schemas.microsoft.com/office/drawing/2014/main" id="{1ED0F3B9-016C-D497-414F-6A071CE67217}"/>
              </a:ext>
            </a:extLst>
          </p:cNvPr>
          <p:cNvSpPr>
            <a:spLocks noGrp="1"/>
          </p:cNvSpPr>
          <p:nvPr>
            <p:ph type="sldNum" sz="quarter" idx="12"/>
          </p:nvPr>
        </p:nvSpPr>
        <p:spPr>
          <a:xfrm>
            <a:off x="900000" y="6227045"/>
            <a:ext cx="2743200" cy="365125"/>
          </a:xfrm>
          <a:prstGeom prst="rect">
            <a:avLst/>
          </a:prstGeom>
        </p:spPr>
        <p:txBody>
          <a:bodyPr lIns="0" tIns="0" rIns="0" bIns="0"/>
          <a:lstStyle>
            <a:lvl1pPr>
              <a:defRPr sz="2000">
                <a:solidFill>
                  <a:srgbClr val="DCA327"/>
                </a:solidFill>
                <a:latin typeface="Calibri" panose="020F0502020204030204" pitchFamily="34" charset="0"/>
                <a:cs typeface="Calibri" panose="020F0502020204030204" pitchFamily="34" charset="0"/>
              </a:defRPr>
            </a:lvl1pPr>
          </a:lstStyle>
          <a:p>
            <a:pPr algn="l"/>
            <a:fld id="{CC09355C-AD69-4F42-900F-B3FE3B10912C}" type="slidenum">
              <a:rPr lang="da-DK" smtClean="0"/>
              <a:pPr algn="l"/>
              <a:t>‹nr.›</a:t>
            </a:fld>
            <a:endParaRPr lang="da-DK" dirty="0"/>
          </a:p>
        </p:txBody>
      </p:sp>
      <p:sp>
        <p:nvSpPr>
          <p:cNvPr id="13" name="Pladsholder til sidefod 4">
            <a:extLst>
              <a:ext uri="{FF2B5EF4-FFF2-40B4-BE49-F238E27FC236}">
                <a16:creationId xmlns:a16="http://schemas.microsoft.com/office/drawing/2014/main" id="{E4B65B02-ADA7-C7E7-D04E-0485DB01DA93}"/>
              </a:ext>
            </a:extLst>
          </p:cNvPr>
          <p:cNvSpPr>
            <a:spLocks noGrp="1"/>
          </p:cNvSpPr>
          <p:nvPr>
            <p:ph type="ftr" sz="quarter" idx="11"/>
          </p:nvPr>
        </p:nvSpPr>
        <p:spPr>
          <a:xfrm>
            <a:off x="1440000" y="6278088"/>
            <a:ext cx="4114800" cy="365125"/>
          </a:xfrm>
          <a:prstGeom prst="rect">
            <a:avLst/>
          </a:prstGeom>
        </p:spPr>
        <p:txBody>
          <a:bodyPr lIns="0" tIns="0" rIns="0" bIns="0"/>
          <a:lstStyle>
            <a:lvl1pPr algn="l">
              <a:defRPr sz="800">
                <a:solidFill>
                  <a:schemeClr val="tx1"/>
                </a:solidFill>
                <a:latin typeface="Calibri" panose="020F0502020204030204" pitchFamily="34" charset="0"/>
                <a:cs typeface="Calibri" panose="020F0502020204030204" pitchFamily="34" charset="0"/>
              </a:defRPr>
            </a:lvl1pPr>
          </a:lstStyle>
          <a:p>
            <a:r>
              <a:rPr lang="da-DK" dirty="0"/>
              <a:t>Illustrationer til dialog med unge om tobak og nikotinholdige produkter</a:t>
            </a:r>
          </a:p>
        </p:txBody>
      </p:sp>
    </p:spTree>
    <p:extLst>
      <p:ext uri="{BB962C8B-B14F-4D97-AF65-F5344CB8AC3E}">
        <p14:creationId xmlns:p14="http://schemas.microsoft.com/office/powerpoint/2010/main" val="1366162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verskrift + Tekst  spalter">
    <p:spTree>
      <p:nvGrpSpPr>
        <p:cNvPr id="1" name=""/>
        <p:cNvGrpSpPr/>
        <p:nvPr/>
      </p:nvGrpSpPr>
      <p:grpSpPr>
        <a:xfrm>
          <a:off x="0" y="0"/>
          <a:ext cx="0" cy="0"/>
          <a:chOff x="0" y="0"/>
          <a:chExt cx="0" cy="0"/>
        </a:xfrm>
      </p:grpSpPr>
      <p:sp>
        <p:nvSpPr>
          <p:cNvPr id="12" name="Pladsholder til slidenummer 5">
            <a:extLst>
              <a:ext uri="{FF2B5EF4-FFF2-40B4-BE49-F238E27FC236}">
                <a16:creationId xmlns:a16="http://schemas.microsoft.com/office/drawing/2014/main" id="{1ED0F3B9-016C-D497-414F-6A071CE67217}"/>
              </a:ext>
            </a:extLst>
          </p:cNvPr>
          <p:cNvSpPr>
            <a:spLocks noGrp="1"/>
          </p:cNvSpPr>
          <p:nvPr>
            <p:ph type="sldNum" sz="quarter" idx="12"/>
          </p:nvPr>
        </p:nvSpPr>
        <p:spPr>
          <a:xfrm>
            <a:off x="900000" y="6227045"/>
            <a:ext cx="2743200" cy="365125"/>
          </a:xfrm>
          <a:prstGeom prst="rect">
            <a:avLst/>
          </a:prstGeom>
        </p:spPr>
        <p:txBody>
          <a:bodyPr lIns="0" tIns="0" rIns="0" bIns="0"/>
          <a:lstStyle>
            <a:lvl1pPr>
              <a:defRPr sz="2000">
                <a:solidFill>
                  <a:srgbClr val="DCA327"/>
                </a:solidFill>
                <a:latin typeface="Calibri" panose="020F0502020204030204" pitchFamily="34" charset="0"/>
                <a:cs typeface="Calibri" panose="020F0502020204030204" pitchFamily="34" charset="0"/>
              </a:defRPr>
            </a:lvl1pPr>
          </a:lstStyle>
          <a:p>
            <a:pPr algn="l"/>
            <a:fld id="{CC09355C-AD69-4F42-900F-B3FE3B10912C}" type="slidenum">
              <a:rPr lang="da-DK" smtClean="0"/>
              <a:pPr algn="l"/>
              <a:t>‹nr.›</a:t>
            </a:fld>
            <a:endParaRPr lang="da-DK" dirty="0"/>
          </a:p>
        </p:txBody>
      </p:sp>
      <p:sp>
        <p:nvSpPr>
          <p:cNvPr id="13" name="Pladsholder til sidefod 4">
            <a:extLst>
              <a:ext uri="{FF2B5EF4-FFF2-40B4-BE49-F238E27FC236}">
                <a16:creationId xmlns:a16="http://schemas.microsoft.com/office/drawing/2014/main" id="{E4B65B02-ADA7-C7E7-D04E-0485DB01DA93}"/>
              </a:ext>
            </a:extLst>
          </p:cNvPr>
          <p:cNvSpPr>
            <a:spLocks noGrp="1"/>
          </p:cNvSpPr>
          <p:nvPr>
            <p:ph type="ftr" sz="quarter" idx="11"/>
          </p:nvPr>
        </p:nvSpPr>
        <p:spPr>
          <a:xfrm>
            <a:off x="1440000" y="6278088"/>
            <a:ext cx="4114800" cy="365125"/>
          </a:xfrm>
          <a:prstGeom prst="rect">
            <a:avLst/>
          </a:prstGeom>
        </p:spPr>
        <p:txBody>
          <a:bodyPr lIns="0" tIns="0" rIns="0" bIns="0"/>
          <a:lstStyle>
            <a:lvl1pPr algn="l">
              <a:defRPr sz="800">
                <a:solidFill>
                  <a:schemeClr val="tx1"/>
                </a:solidFill>
                <a:latin typeface="Calibri" panose="020F0502020204030204" pitchFamily="34" charset="0"/>
                <a:cs typeface="Calibri" panose="020F0502020204030204" pitchFamily="34" charset="0"/>
              </a:defRPr>
            </a:lvl1pPr>
          </a:lstStyle>
          <a:p>
            <a:r>
              <a:rPr lang="da-DK" dirty="0"/>
              <a:t>Illustrationer til dialog med unge om tobak og nikotinholdige produkter</a:t>
            </a:r>
          </a:p>
        </p:txBody>
      </p:sp>
      <p:sp>
        <p:nvSpPr>
          <p:cNvPr id="2" name="Pladsholder til indhold 7">
            <a:extLst>
              <a:ext uri="{FF2B5EF4-FFF2-40B4-BE49-F238E27FC236}">
                <a16:creationId xmlns:a16="http://schemas.microsoft.com/office/drawing/2014/main" id="{00C20A7D-A8DF-2701-655F-6563A0516CAF}"/>
              </a:ext>
            </a:extLst>
          </p:cNvPr>
          <p:cNvSpPr>
            <a:spLocks noGrp="1"/>
          </p:cNvSpPr>
          <p:nvPr>
            <p:ph sz="quarter" idx="13" hasCustomPrompt="1"/>
          </p:nvPr>
        </p:nvSpPr>
        <p:spPr>
          <a:xfrm>
            <a:off x="900000" y="693247"/>
            <a:ext cx="10337934" cy="1038944"/>
          </a:xfrm>
          <a:prstGeom prst="rect">
            <a:avLst/>
          </a:prstGeom>
        </p:spPr>
        <p:txBody>
          <a:bodyPr>
            <a:normAutofit/>
          </a:bodyPr>
          <a:lstStyle>
            <a:lvl1pPr marL="0" indent="0">
              <a:buFontTx/>
              <a:buNone/>
              <a:defRPr sz="3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dirty="0"/>
              <a:t>Titel</a:t>
            </a:r>
          </a:p>
        </p:txBody>
      </p:sp>
      <p:sp>
        <p:nvSpPr>
          <p:cNvPr id="3" name="Pladsholder til indhold 10">
            <a:extLst>
              <a:ext uri="{FF2B5EF4-FFF2-40B4-BE49-F238E27FC236}">
                <a16:creationId xmlns:a16="http://schemas.microsoft.com/office/drawing/2014/main" id="{227D431A-2962-B189-C906-F78CD7BA34D0}"/>
              </a:ext>
            </a:extLst>
          </p:cNvPr>
          <p:cNvSpPr>
            <a:spLocks noGrp="1"/>
          </p:cNvSpPr>
          <p:nvPr>
            <p:ph sz="quarter" idx="15"/>
          </p:nvPr>
        </p:nvSpPr>
        <p:spPr>
          <a:xfrm>
            <a:off x="900000" y="2020365"/>
            <a:ext cx="4654800" cy="3554703"/>
          </a:xfrm>
          <a:prstGeom prst="rect">
            <a:avLst/>
          </a:prstGeom>
        </p:spPr>
        <p:txBody>
          <a:bodyPr>
            <a:normAutofit/>
          </a:bodyPr>
          <a:lstStyle>
            <a:lvl1pPr marL="0" indent="0">
              <a:buFontTx/>
              <a:buNone/>
              <a:defRPr sz="1500"/>
            </a:lvl1pPr>
          </a:lstStyle>
          <a:p>
            <a:pPr lvl="0"/>
            <a:r>
              <a:rPr lang="da-DK" dirty="0"/>
              <a:t>Klik for at redigere teksttypografierne i masteren</a:t>
            </a:r>
          </a:p>
        </p:txBody>
      </p:sp>
      <p:sp>
        <p:nvSpPr>
          <p:cNvPr id="4" name="Pladsholder til indhold 10">
            <a:extLst>
              <a:ext uri="{FF2B5EF4-FFF2-40B4-BE49-F238E27FC236}">
                <a16:creationId xmlns:a16="http://schemas.microsoft.com/office/drawing/2014/main" id="{35DC9E5D-5D00-F7F7-1C0A-E2162C3B0D69}"/>
              </a:ext>
            </a:extLst>
          </p:cNvPr>
          <p:cNvSpPr>
            <a:spLocks noGrp="1"/>
          </p:cNvSpPr>
          <p:nvPr>
            <p:ph sz="quarter" idx="16"/>
          </p:nvPr>
        </p:nvSpPr>
        <p:spPr>
          <a:xfrm>
            <a:off x="6583134" y="2020365"/>
            <a:ext cx="4654800" cy="3554703"/>
          </a:xfrm>
          <a:prstGeom prst="rect">
            <a:avLst/>
          </a:prstGeom>
        </p:spPr>
        <p:txBody>
          <a:bodyPr>
            <a:normAutofit/>
          </a:bodyPr>
          <a:lstStyle>
            <a:lvl1pPr marL="0" indent="0">
              <a:buFontTx/>
              <a:buNone/>
              <a:defRPr sz="1500"/>
            </a:lvl1pPr>
          </a:lstStyle>
          <a:p>
            <a:pPr lvl="0"/>
            <a:r>
              <a:rPr lang="da-DK" dirty="0"/>
              <a:t>Klik for at redigere teksttypografierne i masteren</a:t>
            </a:r>
          </a:p>
        </p:txBody>
      </p:sp>
    </p:spTree>
    <p:extLst>
      <p:ext uri="{BB962C8B-B14F-4D97-AF65-F5344CB8AC3E}">
        <p14:creationId xmlns:p14="http://schemas.microsoft.com/office/powerpoint/2010/main" val="1777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2 spalter Tekst 1 spalte (uden overskrift)">
    <p:spTree>
      <p:nvGrpSpPr>
        <p:cNvPr id="1" name=""/>
        <p:cNvGrpSpPr/>
        <p:nvPr/>
      </p:nvGrpSpPr>
      <p:grpSpPr>
        <a:xfrm>
          <a:off x="0" y="0"/>
          <a:ext cx="0" cy="0"/>
          <a:chOff x="0" y="0"/>
          <a:chExt cx="0" cy="0"/>
        </a:xfrm>
      </p:grpSpPr>
      <p:sp>
        <p:nvSpPr>
          <p:cNvPr id="11" name="Pladsholder til indhold 10">
            <a:extLst>
              <a:ext uri="{FF2B5EF4-FFF2-40B4-BE49-F238E27FC236}">
                <a16:creationId xmlns:a16="http://schemas.microsoft.com/office/drawing/2014/main" id="{B45692A9-A857-CBE9-08CE-6E9B788E74F9}"/>
              </a:ext>
            </a:extLst>
          </p:cNvPr>
          <p:cNvSpPr>
            <a:spLocks noGrp="1"/>
          </p:cNvSpPr>
          <p:nvPr>
            <p:ph sz="quarter" idx="15"/>
          </p:nvPr>
        </p:nvSpPr>
        <p:spPr>
          <a:xfrm>
            <a:off x="900000" y="981421"/>
            <a:ext cx="4654800" cy="4593648"/>
          </a:xfrm>
          <a:prstGeom prst="rect">
            <a:avLst/>
          </a:prstGeom>
        </p:spPr>
        <p:txBody>
          <a:bodyPr>
            <a:normAutofit/>
          </a:bodyPr>
          <a:lstStyle>
            <a:lvl1pPr marL="0" indent="0">
              <a:buFontTx/>
              <a:buNone/>
              <a:defRPr sz="1500"/>
            </a:lvl1pPr>
          </a:lstStyle>
          <a:p>
            <a:pPr lvl="0"/>
            <a:r>
              <a:rPr lang="da-DK" dirty="0"/>
              <a:t>Klik for at redigere teksttypografierne i masteren</a:t>
            </a:r>
          </a:p>
        </p:txBody>
      </p:sp>
      <p:sp>
        <p:nvSpPr>
          <p:cNvPr id="12" name="Pladsholder til slidenummer 5">
            <a:extLst>
              <a:ext uri="{FF2B5EF4-FFF2-40B4-BE49-F238E27FC236}">
                <a16:creationId xmlns:a16="http://schemas.microsoft.com/office/drawing/2014/main" id="{1ED0F3B9-016C-D497-414F-6A071CE67217}"/>
              </a:ext>
            </a:extLst>
          </p:cNvPr>
          <p:cNvSpPr>
            <a:spLocks noGrp="1"/>
          </p:cNvSpPr>
          <p:nvPr>
            <p:ph type="sldNum" sz="quarter" idx="12"/>
          </p:nvPr>
        </p:nvSpPr>
        <p:spPr>
          <a:xfrm>
            <a:off x="900000" y="6227045"/>
            <a:ext cx="2743200" cy="365125"/>
          </a:xfrm>
          <a:prstGeom prst="rect">
            <a:avLst/>
          </a:prstGeom>
        </p:spPr>
        <p:txBody>
          <a:bodyPr lIns="0" tIns="0" rIns="0" bIns="0"/>
          <a:lstStyle>
            <a:lvl1pPr>
              <a:defRPr sz="2000">
                <a:solidFill>
                  <a:srgbClr val="DCA327"/>
                </a:solidFill>
                <a:latin typeface="Calibri" panose="020F0502020204030204" pitchFamily="34" charset="0"/>
                <a:cs typeface="Calibri" panose="020F0502020204030204" pitchFamily="34" charset="0"/>
              </a:defRPr>
            </a:lvl1pPr>
          </a:lstStyle>
          <a:p>
            <a:pPr algn="l"/>
            <a:fld id="{CC09355C-AD69-4F42-900F-B3FE3B10912C}" type="slidenum">
              <a:rPr lang="da-DK" smtClean="0"/>
              <a:pPr algn="l"/>
              <a:t>‹nr.›</a:t>
            </a:fld>
            <a:endParaRPr lang="da-DK" dirty="0"/>
          </a:p>
        </p:txBody>
      </p:sp>
      <p:sp>
        <p:nvSpPr>
          <p:cNvPr id="13" name="Pladsholder til sidefod 4">
            <a:extLst>
              <a:ext uri="{FF2B5EF4-FFF2-40B4-BE49-F238E27FC236}">
                <a16:creationId xmlns:a16="http://schemas.microsoft.com/office/drawing/2014/main" id="{E4B65B02-ADA7-C7E7-D04E-0485DB01DA93}"/>
              </a:ext>
            </a:extLst>
          </p:cNvPr>
          <p:cNvSpPr>
            <a:spLocks noGrp="1"/>
          </p:cNvSpPr>
          <p:nvPr>
            <p:ph type="ftr" sz="quarter" idx="11"/>
          </p:nvPr>
        </p:nvSpPr>
        <p:spPr>
          <a:xfrm>
            <a:off x="1440000" y="6278088"/>
            <a:ext cx="4114800" cy="365125"/>
          </a:xfrm>
          <a:prstGeom prst="rect">
            <a:avLst/>
          </a:prstGeom>
        </p:spPr>
        <p:txBody>
          <a:bodyPr lIns="0" tIns="0" rIns="0" bIns="0"/>
          <a:lstStyle>
            <a:lvl1pPr algn="l">
              <a:defRPr sz="800">
                <a:solidFill>
                  <a:schemeClr val="tx1"/>
                </a:solidFill>
                <a:latin typeface="Calibri" panose="020F0502020204030204" pitchFamily="34" charset="0"/>
                <a:cs typeface="Calibri" panose="020F0502020204030204" pitchFamily="34" charset="0"/>
              </a:defRPr>
            </a:lvl1pPr>
          </a:lstStyle>
          <a:p>
            <a:r>
              <a:rPr lang="da-DK" dirty="0"/>
              <a:t>Illustrationer til dialog med unge om tobak og nikotinholdige produkter</a:t>
            </a:r>
          </a:p>
        </p:txBody>
      </p:sp>
      <p:sp>
        <p:nvSpPr>
          <p:cNvPr id="2" name="Pladsholder til indhold 10">
            <a:extLst>
              <a:ext uri="{FF2B5EF4-FFF2-40B4-BE49-F238E27FC236}">
                <a16:creationId xmlns:a16="http://schemas.microsoft.com/office/drawing/2014/main" id="{B9411249-1D40-D3D8-18CB-B756FED15F00}"/>
              </a:ext>
            </a:extLst>
          </p:cNvPr>
          <p:cNvSpPr>
            <a:spLocks noGrp="1"/>
          </p:cNvSpPr>
          <p:nvPr>
            <p:ph sz="quarter" idx="16"/>
          </p:nvPr>
        </p:nvSpPr>
        <p:spPr>
          <a:xfrm>
            <a:off x="6583134" y="981421"/>
            <a:ext cx="4654800" cy="4593648"/>
          </a:xfrm>
          <a:prstGeom prst="rect">
            <a:avLst/>
          </a:prstGeom>
        </p:spPr>
        <p:txBody>
          <a:bodyPr>
            <a:normAutofit/>
          </a:bodyPr>
          <a:lstStyle>
            <a:lvl1pPr marL="0" indent="0">
              <a:buFontTx/>
              <a:buNone/>
              <a:defRPr sz="1500"/>
            </a:lvl1pPr>
          </a:lstStyle>
          <a:p>
            <a:pPr lvl="0"/>
            <a:r>
              <a:rPr lang="da-DK" dirty="0"/>
              <a:t>Klik for at redigere teksttypografierne i masteren</a:t>
            </a:r>
          </a:p>
        </p:txBody>
      </p:sp>
    </p:spTree>
    <p:extLst>
      <p:ext uri="{BB962C8B-B14F-4D97-AF65-F5344CB8AC3E}">
        <p14:creationId xmlns:p14="http://schemas.microsoft.com/office/powerpoint/2010/main" val="318750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ørgsmål + Boks">
    <p:spTree>
      <p:nvGrpSpPr>
        <p:cNvPr id="1" name=""/>
        <p:cNvGrpSpPr/>
        <p:nvPr/>
      </p:nvGrpSpPr>
      <p:grpSpPr>
        <a:xfrm>
          <a:off x="0" y="0"/>
          <a:ext cx="0" cy="0"/>
          <a:chOff x="0" y="0"/>
          <a:chExt cx="0" cy="0"/>
        </a:xfrm>
      </p:grpSpPr>
      <p:sp>
        <p:nvSpPr>
          <p:cNvPr id="11" name="Pladsholder til indhold 10">
            <a:extLst>
              <a:ext uri="{FF2B5EF4-FFF2-40B4-BE49-F238E27FC236}">
                <a16:creationId xmlns:a16="http://schemas.microsoft.com/office/drawing/2014/main" id="{B45692A9-A857-CBE9-08CE-6E9B788E74F9}"/>
              </a:ext>
            </a:extLst>
          </p:cNvPr>
          <p:cNvSpPr>
            <a:spLocks noGrp="1"/>
          </p:cNvSpPr>
          <p:nvPr>
            <p:ph sz="quarter" idx="15"/>
          </p:nvPr>
        </p:nvSpPr>
        <p:spPr>
          <a:xfrm>
            <a:off x="900000" y="981421"/>
            <a:ext cx="4654800" cy="4593648"/>
          </a:xfrm>
          <a:prstGeom prst="rect">
            <a:avLst/>
          </a:prstGeom>
        </p:spPr>
        <p:txBody>
          <a:bodyPr>
            <a:normAutofit/>
          </a:bodyPr>
          <a:lstStyle>
            <a:lvl1pPr marL="228600" indent="-228600">
              <a:buFontTx/>
              <a:buBlip>
                <a:blip r:embed="rId2"/>
              </a:buBlip>
              <a:defRPr sz="1500"/>
            </a:lvl1pPr>
          </a:lstStyle>
          <a:p>
            <a:pPr lvl="0"/>
            <a:r>
              <a:rPr lang="da-DK" dirty="0"/>
              <a:t>Klik for at redigere teksttypografierne i masteren</a:t>
            </a:r>
          </a:p>
        </p:txBody>
      </p:sp>
      <p:sp>
        <p:nvSpPr>
          <p:cNvPr id="12" name="Pladsholder til slidenummer 5">
            <a:extLst>
              <a:ext uri="{FF2B5EF4-FFF2-40B4-BE49-F238E27FC236}">
                <a16:creationId xmlns:a16="http://schemas.microsoft.com/office/drawing/2014/main" id="{1ED0F3B9-016C-D497-414F-6A071CE67217}"/>
              </a:ext>
            </a:extLst>
          </p:cNvPr>
          <p:cNvSpPr>
            <a:spLocks noGrp="1"/>
          </p:cNvSpPr>
          <p:nvPr>
            <p:ph type="sldNum" sz="quarter" idx="12"/>
          </p:nvPr>
        </p:nvSpPr>
        <p:spPr>
          <a:xfrm>
            <a:off x="900000" y="6227045"/>
            <a:ext cx="2743200" cy="365125"/>
          </a:xfrm>
          <a:prstGeom prst="rect">
            <a:avLst/>
          </a:prstGeom>
        </p:spPr>
        <p:txBody>
          <a:bodyPr lIns="0" tIns="0" rIns="0" bIns="0"/>
          <a:lstStyle>
            <a:lvl1pPr>
              <a:defRPr sz="2000">
                <a:solidFill>
                  <a:srgbClr val="DCA327"/>
                </a:solidFill>
                <a:latin typeface="Calibri" panose="020F0502020204030204" pitchFamily="34" charset="0"/>
                <a:cs typeface="Calibri" panose="020F0502020204030204" pitchFamily="34" charset="0"/>
              </a:defRPr>
            </a:lvl1pPr>
          </a:lstStyle>
          <a:p>
            <a:pPr algn="l"/>
            <a:fld id="{CC09355C-AD69-4F42-900F-B3FE3B10912C}" type="slidenum">
              <a:rPr lang="da-DK" smtClean="0"/>
              <a:pPr algn="l"/>
              <a:t>‹nr.›</a:t>
            </a:fld>
            <a:endParaRPr lang="da-DK" dirty="0"/>
          </a:p>
        </p:txBody>
      </p:sp>
      <p:sp>
        <p:nvSpPr>
          <p:cNvPr id="13" name="Pladsholder til sidefod 4">
            <a:extLst>
              <a:ext uri="{FF2B5EF4-FFF2-40B4-BE49-F238E27FC236}">
                <a16:creationId xmlns:a16="http://schemas.microsoft.com/office/drawing/2014/main" id="{E4B65B02-ADA7-C7E7-D04E-0485DB01DA93}"/>
              </a:ext>
            </a:extLst>
          </p:cNvPr>
          <p:cNvSpPr>
            <a:spLocks noGrp="1"/>
          </p:cNvSpPr>
          <p:nvPr>
            <p:ph type="ftr" sz="quarter" idx="11"/>
          </p:nvPr>
        </p:nvSpPr>
        <p:spPr>
          <a:xfrm>
            <a:off x="1440000" y="6278088"/>
            <a:ext cx="4114800" cy="365125"/>
          </a:xfrm>
          <a:prstGeom prst="rect">
            <a:avLst/>
          </a:prstGeom>
        </p:spPr>
        <p:txBody>
          <a:bodyPr lIns="0" tIns="0" rIns="0" bIns="0"/>
          <a:lstStyle>
            <a:lvl1pPr algn="l">
              <a:defRPr sz="800">
                <a:solidFill>
                  <a:schemeClr val="tx1"/>
                </a:solidFill>
                <a:latin typeface="Calibri" panose="020F0502020204030204" pitchFamily="34" charset="0"/>
                <a:cs typeface="Calibri" panose="020F0502020204030204" pitchFamily="34" charset="0"/>
              </a:defRPr>
            </a:lvl1pPr>
          </a:lstStyle>
          <a:p>
            <a:r>
              <a:rPr lang="da-DK" dirty="0"/>
              <a:t>Illustrationer til dialog med unge om tobak og nikotinholdige produkter</a:t>
            </a:r>
          </a:p>
        </p:txBody>
      </p:sp>
      <p:sp>
        <p:nvSpPr>
          <p:cNvPr id="15" name="Pladsholder til indhold 14">
            <a:extLst>
              <a:ext uri="{FF2B5EF4-FFF2-40B4-BE49-F238E27FC236}">
                <a16:creationId xmlns:a16="http://schemas.microsoft.com/office/drawing/2014/main" id="{8C5EE603-CBE3-16EA-CF77-E6728C61D3C3}"/>
              </a:ext>
            </a:extLst>
          </p:cNvPr>
          <p:cNvSpPr>
            <a:spLocks noGrp="1"/>
          </p:cNvSpPr>
          <p:nvPr>
            <p:ph sz="quarter" idx="16" hasCustomPrompt="1"/>
          </p:nvPr>
        </p:nvSpPr>
        <p:spPr>
          <a:xfrm>
            <a:off x="6185012" y="3592295"/>
            <a:ext cx="5106988" cy="1982774"/>
          </a:xfrm>
          <a:prstGeom prst="rect">
            <a:avLst/>
          </a:prstGeom>
          <a:solidFill>
            <a:srgbClr val="DCA327">
              <a:alpha val="10196"/>
            </a:srgbClr>
          </a:solidFill>
        </p:spPr>
        <p:txBody>
          <a:bodyPr lIns="504000" tIns="252000">
            <a:normAutofit/>
          </a:bodyPr>
          <a:lstStyle>
            <a:lvl1pPr marL="0" indent="0">
              <a:buFontTx/>
              <a:buNone/>
              <a:defRPr sz="1500" b="0">
                <a:solidFill>
                  <a:schemeClr val="tx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da-DK" sz="1500" b="1" dirty="0">
                <a:solidFill>
                  <a:srgbClr val="DCA327"/>
                </a:solidFill>
              </a:rPr>
              <a:t>Spørgsmål</a:t>
            </a:r>
          </a:p>
          <a:p>
            <a:pPr lvl="0"/>
            <a:r>
              <a:rPr lang="da-DK" dirty="0"/>
              <a:t>Spørgsmål</a:t>
            </a:r>
          </a:p>
        </p:txBody>
      </p:sp>
      <p:sp>
        <p:nvSpPr>
          <p:cNvPr id="30" name="Pladsholder til billede 29">
            <a:extLst>
              <a:ext uri="{FF2B5EF4-FFF2-40B4-BE49-F238E27FC236}">
                <a16:creationId xmlns:a16="http://schemas.microsoft.com/office/drawing/2014/main" id="{3F2D13F0-B4A6-9CEC-13D5-773AEA781C3F}"/>
              </a:ext>
            </a:extLst>
          </p:cNvPr>
          <p:cNvSpPr>
            <a:spLocks noGrp="1"/>
          </p:cNvSpPr>
          <p:nvPr>
            <p:ph type="pic" sz="quarter" idx="18" hasCustomPrompt="1"/>
          </p:nvPr>
        </p:nvSpPr>
        <p:spPr>
          <a:xfrm>
            <a:off x="5864467" y="3311661"/>
            <a:ext cx="687388" cy="687387"/>
          </a:xfrm>
          <a:prstGeom prst="rect">
            <a:avLst/>
          </a:prstGeom>
          <a:blipFill>
            <a:blip r:embed="rId3"/>
            <a:stretch>
              <a:fillRect/>
            </a:stretch>
          </a:blipFill>
        </p:spPr>
        <p:txBody>
          <a:bodyPr/>
          <a:lstStyle>
            <a:lvl1pPr marL="0" indent="0">
              <a:buFontTx/>
              <a:buNone/>
              <a:defRPr/>
            </a:lvl1pPr>
          </a:lstStyle>
          <a:p>
            <a:r>
              <a:rPr lang="da-DK" dirty="0"/>
              <a:t>B</a:t>
            </a:r>
          </a:p>
        </p:txBody>
      </p:sp>
    </p:spTree>
    <p:extLst>
      <p:ext uri="{BB962C8B-B14F-4D97-AF65-F5344CB8AC3E}">
        <p14:creationId xmlns:p14="http://schemas.microsoft.com/office/powerpoint/2010/main" val="2899804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ørgsmål 2 spalter">
    <p:spTree>
      <p:nvGrpSpPr>
        <p:cNvPr id="1" name=""/>
        <p:cNvGrpSpPr/>
        <p:nvPr/>
      </p:nvGrpSpPr>
      <p:grpSpPr>
        <a:xfrm>
          <a:off x="0" y="0"/>
          <a:ext cx="0" cy="0"/>
          <a:chOff x="0" y="0"/>
          <a:chExt cx="0" cy="0"/>
        </a:xfrm>
      </p:grpSpPr>
      <p:sp>
        <p:nvSpPr>
          <p:cNvPr id="11" name="Pladsholder til indhold 10">
            <a:extLst>
              <a:ext uri="{FF2B5EF4-FFF2-40B4-BE49-F238E27FC236}">
                <a16:creationId xmlns:a16="http://schemas.microsoft.com/office/drawing/2014/main" id="{B45692A9-A857-CBE9-08CE-6E9B788E74F9}"/>
              </a:ext>
            </a:extLst>
          </p:cNvPr>
          <p:cNvSpPr>
            <a:spLocks noGrp="1"/>
          </p:cNvSpPr>
          <p:nvPr>
            <p:ph sz="quarter" idx="15"/>
          </p:nvPr>
        </p:nvSpPr>
        <p:spPr>
          <a:xfrm>
            <a:off x="900000" y="981421"/>
            <a:ext cx="4654800" cy="4593648"/>
          </a:xfrm>
          <a:prstGeom prst="rect">
            <a:avLst/>
          </a:prstGeom>
        </p:spPr>
        <p:txBody>
          <a:bodyPr>
            <a:normAutofit/>
          </a:bodyPr>
          <a:lstStyle>
            <a:lvl1pPr marL="228600" indent="-228600">
              <a:buFontTx/>
              <a:buBlip>
                <a:blip r:embed="rId2"/>
              </a:buBlip>
              <a:defRPr sz="1500"/>
            </a:lvl1pPr>
          </a:lstStyle>
          <a:p>
            <a:pPr lvl="0"/>
            <a:r>
              <a:rPr lang="da-DK" dirty="0"/>
              <a:t>Klik for at redigere teksttypografierne i masteren</a:t>
            </a:r>
          </a:p>
        </p:txBody>
      </p:sp>
      <p:sp>
        <p:nvSpPr>
          <p:cNvPr id="12" name="Pladsholder til slidenummer 5">
            <a:extLst>
              <a:ext uri="{FF2B5EF4-FFF2-40B4-BE49-F238E27FC236}">
                <a16:creationId xmlns:a16="http://schemas.microsoft.com/office/drawing/2014/main" id="{1ED0F3B9-016C-D497-414F-6A071CE67217}"/>
              </a:ext>
            </a:extLst>
          </p:cNvPr>
          <p:cNvSpPr>
            <a:spLocks noGrp="1"/>
          </p:cNvSpPr>
          <p:nvPr>
            <p:ph type="sldNum" sz="quarter" idx="12"/>
          </p:nvPr>
        </p:nvSpPr>
        <p:spPr>
          <a:xfrm>
            <a:off x="900000" y="6227045"/>
            <a:ext cx="2743200" cy="365125"/>
          </a:xfrm>
          <a:prstGeom prst="rect">
            <a:avLst/>
          </a:prstGeom>
        </p:spPr>
        <p:txBody>
          <a:bodyPr lIns="0" tIns="0" rIns="0" bIns="0"/>
          <a:lstStyle>
            <a:lvl1pPr>
              <a:defRPr sz="2000">
                <a:solidFill>
                  <a:srgbClr val="DCA327"/>
                </a:solidFill>
                <a:latin typeface="Calibri" panose="020F0502020204030204" pitchFamily="34" charset="0"/>
                <a:cs typeface="Calibri" panose="020F0502020204030204" pitchFamily="34" charset="0"/>
              </a:defRPr>
            </a:lvl1pPr>
          </a:lstStyle>
          <a:p>
            <a:pPr algn="l"/>
            <a:fld id="{CC09355C-AD69-4F42-900F-B3FE3B10912C}" type="slidenum">
              <a:rPr lang="da-DK" smtClean="0"/>
              <a:pPr algn="l"/>
              <a:t>‹nr.›</a:t>
            </a:fld>
            <a:endParaRPr lang="da-DK" dirty="0"/>
          </a:p>
        </p:txBody>
      </p:sp>
      <p:sp>
        <p:nvSpPr>
          <p:cNvPr id="13" name="Pladsholder til sidefod 4">
            <a:extLst>
              <a:ext uri="{FF2B5EF4-FFF2-40B4-BE49-F238E27FC236}">
                <a16:creationId xmlns:a16="http://schemas.microsoft.com/office/drawing/2014/main" id="{E4B65B02-ADA7-C7E7-D04E-0485DB01DA93}"/>
              </a:ext>
            </a:extLst>
          </p:cNvPr>
          <p:cNvSpPr>
            <a:spLocks noGrp="1"/>
          </p:cNvSpPr>
          <p:nvPr>
            <p:ph type="ftr" sz="quarter" idx="11"/>
          </p:nvPr>
        </p:nvSpPr>
        <p:spPr>
          <a:xfrm>
            <a:off x="1440000" y="6278088"/>
            <a:ext cx="4114800" cy="365125"/>
          </a:xfrm>
          <a:prstGeom prst="rect">
            <a:avLst/>
          </a:prstGeom>
        </p:spPr>
        <p:txBody>
          <a:bodyPr lIns="0" tIns="0" rIns="0" bIns="0"/>
          <a:lstStyle>
            <a:lvl1pPr algn="l">
              <a:defRPr sz="800">
                <a:solidFill>
                  <a:schemeClr val="tx1"/>
                </a:solidFill>
                <a:latin typeface="Calibri" panose="020F0502020204030204" pitchFamily="34" charset="0"/>
                <a:cs typeface="Calibri" panose="020F0502020204030204" pitchFamily="34" charset="0"/>
              </a:defRPr>
            </a:lvl1pPr>
          </a:lstStyle>
          <a:p>
            <a:r>
              <a:rPr lang="da-DK" dirty="0"/>
              <a:t>Illustrationer til dialog med unge om tobak og nikotinholdige produkter</a:t>
            </a:r>
          </a:p>
        </p:txBody>
      </p:sp>
      <p:sp>
        <p:nvSpPr>
          <p:cNvPr id="2" name="Pladsholder til indhold 10">
            <a:extLst>
              <a:ext uri="{FF2B5EF4-FFF2-40B4-BE49-F238E27FC236}">
                <a16:creationId xmlns:a16="http://schemas.microsoft.com/office/drawing/2014/main" id="{B9411249-1D40-D3D8-18CB-B756FED15F00}"/>
              </a:ext>
            </a:extLst>
          </p:cNvPr>
          <p:cNvSpPr>
            <a:spLocks noGrp="1"/>
          </p:cNvSpPr>
          <p:nvPr>
            <p:ph sz="quarter" idx="16"/>
          </p:nvPr>
        </p:nvSpPr>
        <p:spPr>
          <a:xfrm>
            <a:off x="6583134" y="981421"/>
            <a:ext cx="4654800" cy="4593648"/>
          </a:xfrm>
          <a:prstGeom prst="rect">
            <a:avLst/>
          </a:prstGeom>
        </p:spPr>
        <p:txBody>
          <a:bodyPr>
            <a:normAutofit/>
          </a:bodyPr>
          <a:lstStyle>
            <a:lvl1pPr marL="228600" indent="-228600">
              <a:buFontTx/>
              <a:buBlip>
                <a:blip r:embed="rId2"/>
              </a:buBlip>
              <a:defRPr sz="1500"/>
            </a:lvl1pPr>
          </a:lstStyle>
          <a:p>
            <a:pPr lvl="0"/>
            <a:r>
              <a:rPr lang="da-DK" dirty="0"/>
              <a:t>Klik for at redigere teksttypografierne i masteren</a:t>
            </a:r>
          </a:p>
        </p:txBody>
      </p:sp>
    </p:spTree>
    <p:extLst>
      <p:ext uri="{BB962C8B-B14F-4D97-AF65-F5344CB8AC3E}">
        <p14:creationId xmlns:p14="http://schemas.microsoft.com/office/powerpoint/2010/main" val="353915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ladsholder til slidenummer 5">
            <a:extLst>
              <a:ext uri="{FF2B5EF4-FFF2-40B4-BE49-F238E27FC236}">
                <a16:creationId xmlns:a16="http://schemas.microsoft.com/office/drawing/2014/main" id="{ECC2C299-EC1E-C120-46CB-E61DDD3A3069}"/>
              </a:ext>
            </a:extLst>
          </p:cNvPr>
          <p:cNvSpPr>
            <a:spLocks noGrp="1"/>
          </p:cNvSpPr>
          <p:nvPr>
            <p:ph type="sldNum" sz="quarter" idx="4"/>
          </p:nvPr>
        </p:nvSpPr>
        <p:spPr>
          <a:xfrm>
            <a:off x="900000" y="6227045"/>
            <a:ext cx="2743200" cy="365125"/>
          </a:xfrm>
          <a:prstGeom prst="rect">
            <a:avLst/>
          </a:prstGeom>
        </p:spPr>
        <p:txBody>
          <a:bodyPr lIns="0" tIns="0" rIns="0" bIns="0"/>
          <a:lstStyle>
            <a:lvl1pPr>
              <a:defRPr sz="2000">
                <a:solidFill>
                  <a:srgbClr val="DCA327"/>
                </a:solidFill>
                <a:latin typeface="Calibri" panose="020F0502020204030204" pitchFamily="34" charset="0"/>
                <a:cs typeface="Calibri" panose="020F0502020204030204" pitchFamily="34" charset="0"/>
              </a:defRPr>
            </a:lvl1pPr>
          </a:lstStyle>
          <a:p>
            <a:pPr algn="l"/>
            <a:fld id="{CC09355C-AD69-4F42-900F-B3FE3B10912C}" type="slidenum">
              <a:rPr lang="da-DK" smtClean="0"/>
              <a:pPr algn="l"/>
              <a:t>‹nr.›</a:t>
            </a:fld>
            <a:endParaRPr lang="da-DK" dirty="0"/>
          </a:p>
        </p:txBody>
      </p:sp>
      <p:sp>
        <p:nvSpPr>
          <p:cNvPr id="8" name="Pladsholder til sidefod 4">
            <a:extLst>
              <a:ext uri="{FF2B5EF4-FFF2-40B4-BE49-F238E27FC236}">
                <a16:creationId xmlns:a16="http://schemas.microsoft.com/office/drawing/2014/main" id="{C855E34E-D7B9-01B7-81ED-9112C6A8A89C}"/>
              </a:ext>
            </a:extLst>
          </p:cNvPr>
          <p:cNvSpPr>
            <a:spLocks noGrp="1"/>
          </p:cNvSpPr>
          <p:nvPr>
            <p:ph type="ftr" sz="quarter" idx="3"/>
          </p:nvPr>
        </p:nvSpPr>
        <p:spPr>
          <a:xfrm>
            <a:off x="1440000" y="6278088"/>
            <a:ext cx="4114800" cy="365125"/>
          </a:xfrm>
          <a:prstGeom prst="rect">
            <a:avLst/>
          </a:prstGeom>
        </p:spPr>
        <p:txBody>
          <a:bodyPr lIns="0" tIns="0" rIns="0" bIns="0"/>
          <a:lstStyle>
            <a:lvl1pPr algn="l">
              <a:defRPr sz="800">
                <a:solidFill>
                  <a:schemeClr val="tx1"/>
                </a:solidFill>
                <a:latin typeface="Calibri" panose="020F0502020204030204" pitchFamily="34" charset="0"/>
                <a:cs typeface="Calibri" panose="020F0502020204030204" pitchFamily="34" charset="0"/>
              </a:defRPr>
            </a:lvl1pPr>
          </a:lstStyle>
          <a:p>
            <a:r>
              <a:rPr lang="da-DK" dirty="0"/>
              <a:t>Illustrationer til dialog med unge om tobak og nikotinholdige produkter</a:t>
            </a:r>
          </a:p>
        </p:txBody>
      </p:sp>
    </p:spTree>
    <p:extLst>
      <p:ext uri="{BB962C8B-B14F-4D97-AF65-F5344CB8AC3E}">
        <p14:creationId xmlns:p14="http://schemas.microsoft.com/office/powerpoint/2010/main" val="1110275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65" r:id="rId5"/>
    <p:sldLayoutId id="2147483662" r:id="rId6"/>
    <p:sldLayoutId id="2147483660" r:id="rId7"/>
    <p:sldLayoutId id="2147483661"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sund-by-net.dk/illustrationer-til-dialog-med-unge-om-tobak/"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33.xml.rels><?xml version="1.0" encoding="UTF-8" standalone="yes"?>
<Relationships xmlns="http://schemas.openxmlformats.org/package/2006/relationships"><Relationship Id="rId3" Type="http://schemas.openxmlformats.org/officeDocument/2006/relationships/hyperlink" Target="https://www.cancer.dk/forebyg/undga-roeg-og-rygning/indsatser-mod-rygning/for-rygestopradgivere/materialer-til-rygestopraadgivere/rygestop-til-grupper/" TargetMode="External"/><Relationship Id="rId2" Type="http://schemas.openxmlformats.org/officeDocument/2006/relationships/hyperlink" Target="https://sund-by-net.dk/wp-content/uploads/2020/12/Haefte_Tobaksstop_SundByNetvaerk_web.pdf" TargetMode="External"/><Relationship Id="rId1" Type="http://schemas.openxmlformats.org/officeDocument/2006/relationships/slideLayout" Target="../slideLayouts/slideLayout3.xml"/><Relationship Id="rId4" Type="http://schemas.openxmlformats.org/officeDocument/2006/relationships/hyperlink" Target="https://www.kl.dk/media/54945/skbr_u-niko_oplaeg-kl-230323_1.pdf"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www.stopbasen.dk/_files/ugd/e0f865_b7bc623b09fe4e01986bd5a42fe656be.pdf"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E0F1033A-B5CF-EABC-62BA-CD7B5681F112}"/>
              </a:ext>
            </a:extLst>
          </p:cNvPr>
          <p:cNvSpPr>
            <a:spLocks noGrp="1"/>
          </p:cNvSpPr>
          <p:nvPr>
            <p:ph type="sldNum" sz="quarter" idx="12"/>
          </p:nvPr>
        </p:nvSpPr>
        <p:spPr/>
        <p:txBody>
          <a:bodyPr/>
          <a:lstStyle/>
          <a:p>
            <a:pPr algn="l"/>
            <a:fld id="{CC09355C-AD69-4F42-900F-B3FE3B10912C}" type="slidenum">
              <a:rPr lang="da-DK" smtClean="0"/>
              <a:pPr algn="l"/>
              <a:t>1</a:t>
            </a:fld>
            <a:endParaRPr lang="da-DK" dirty="0"/>
          </a:p>
        </p:txBody>
      </p:sp>
      <p:sp>
        <p:nvSpPr>
          <p:cNvPr id="3" name="Pladsholder til sidefod 2">
            <a:extLst>
              <a:ext uri="{FF2B5EF4-FFF2-40B4-BE49-F238E27FC236}">
                <a16:creationId xmlns:a16="http://schemas.microsoft.com/office/drawing/2014/main" id="{653ACF30-47CA-E6C7-6CEB-EDE3ECE6BFCD}"/>
              </a:ext>
            </a:extLst>
          </p:cNvPr>
          <p:cNvSpPr>
            <a:spLocks noGrp="1"/>
          </p:cNvSpPr>
          <p:nvPr>
            <p:ph type="ftr" sz="quarter" idx="11"/>
          </p:nvPr>
        </p:nvSpPr>
        <p:spPr/>
        <p:txBody>
          <a:bodyPr/>
          <a:lstStyle/>
          <a:p>
            <a:r>
              <a:rPr lang="da-DK" dirty="0"/>
              <a:t>Illustrationer til dialog med unge om tobak og nikotinholdige produkter</a:t>
            </a:r>
          </a:p>
        </p:txBody>
      </p:sp>
      <p:sp>
        <p:nvSpPr>
          <p:cNvPr id="4" name="Pladsholder til indhold 3">
            <a:extLst>
              <a:ext uri="{FF2B5EF4-FFF2-40B4-BE49-F238E27FC236}">
                <a16:creationId xmlns:a16="http://schemas.microsoft.com/office/drawing/2014/main" id="{460F9934-41A4-6A6D-A67E-B446702D4DF1}"/>
              </a:ext>
            </a:extLst>
          </p:cNvPr>
          <p:cNvSpPr>
            <a:spLocks noGrp="1"/>
          </p:cNvSpPr>
          <p:nvPr>
            <p:ph sz="quarter" idx="13"/>
          </p:nvPr>
        </p:nvSpPr>
        <p:spPr/>
        <p:txBody>
          <a:bodyPr>
            <a:normAutofit fontScale="92500" lnSpcReduction="10000"/>
          </a:bodyPr>
          <a:lstStyle/>
          <a:p>
            <a:r>
              <a:rPr lang="da-DK" dirty="0"/>
              <a:t>Stopforløb for unge</a:t>
            </a:r>
          </a:p>
          <a:p>
            <a:r>
              <a:rPr lang="da-DK" dirty="0"/>
              <a:t>(tobak og nikotinprodukter)</a:t>
            </a:r>
          </a:p>
        </p:txBody>
      </p:sp>
      <p:sp>
        <p:nvSpPr>
          <p:cNvPr id="5" name="Pladsholder til indhold 4">
            <a:extLst>
              <a:ext uri="{FF2B5EF4-FFF2-40B4-BE49-F238E27FC236}">
                <a16:creationId xmlns:a16="http://schemas.microsoft.com/office/drawing/2014/main" id="{33CCFF49-5BED-7CE8-1BE1-77A516548BED}"/>
              </a:ext>
            </a:extLst>
          </p:cNvPr>
          <p:cNvSpPr>
            <a:spLocks noGrp="1"/>
          </p:cNvSpPr>
          <p:nvPr>
            <p:ph sz="quarter" idx="14"/>
          </p:nvPr>
        </p:nvSpPr>
        <p:spPr/>
        <p:txBody>
          <a:bodyPr/>
          <a:lstStyle/>
          <a:p>
            <a:r>
              <a:rPr lang="da-DK" dirty="0"/>
              <a:t>Forslag til gruppebaseret stopforløb med 6 mødegange</a:t>
            </a:r>
          </a:p>
        </p:txBody>
      </p:sp>
      <p:pic>
        <p:nvPicPr>
          <p:cNvPr id="6" name="Pladsholder til indhold 5">
            <a:extLst>
              <a:ext uri="{FF2B5EF4-FFF2-40B4-BE49-F238E27FC236}">
                <a16:creationId xmlns:a16="http://schemas.microsoft.com/office/drawing/2014/main" id="{2CC81C1C-F91F-660E-861F-4A60764A736C}"/>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6369804" y="596685"/>
            <a:ext cx="5439904" cy="4006312"/>
          </a:xfrm>
          <a:prstGeom prst="rect">
            <a:avLst/>
          </a:prstGeom>
          <a:noFill/>
          <a:ln>
            <a:noFill/>
          </a:ln>
        </p:spPr>
      </p:pic>
      <p:pic>
        <p:nvPicPr>
          <p:cNvPr id="9" name="Pladsholder til indhold 7" descr="Et billede, der indeholder tekst, skærmbillede, Font/skrifttype&#10;&#10;Automatisk genereret beskrivelse">
            <a:extLst>
              <a:ext uri="{FF2B5EF4-FFF2-40B4-BE49-F238E27FC236}">
                <a16:creationId xmlns:a16="http://schemas.microsoft.com/office/drawing/2014/main" id="{C02A5A12-2643-5FD3-DE80-51EF6C806FA2}"/>
              </a:ext>
            </a:extLst>
          </p:cNvPr>
          <p:cNvPicPr>
            <a:picLocks noChangeAspect="1"/>
          </p:cNvPicPr>
          <p:nvPr/>
        </p:nvPicPr>
        <p:blipFill>
          <a:blip r:embed="rId3"/>
          <a:stretch>
            <a:fillRect/>
          </a:stretch>
        </p:blipFill>
        <p:spPr>
          <a:xfrm>
            <a:off x="6373729" y="4983090"/>
            <a:ext cx="2626962" cy="1294998"/>
          </a:xfrm>
          <a:prstGeom prst="rect">
            <a:avLst/>
          </a:prstGeom>
        </p:spPr>
      </p:pic>
      <p:pic>
        <p:nvPicPr>
          <p:cNvPr id="10" name="Billede 9" descr="Et billede, der indeholder Font/skrifttype, Grafik, logo, design&#10;&#10;Automatisk genereret beskrivelse">
            <a:extLst>
              <a:ext uri="{FF2B5EF4-FFF2-40B4-BE49-F238E27FC236}">
                <a16:creationId xmlns:a16="http://schemas.microsoft.com/office/drawing/2014/main" id="{607E4275-7D13-2B90-55F3-99D9A811E6F0}"/>
              </a:ext>
            </a:extLst>
          </p:cNvPr>
          <p:cNvPicPr>
            <a:picLocks noChangeAspect="1"/>
          </p:cNvPicPr>
          <p:nvPr/>
        </p:nvPicPr>
        <p:blipFill>
          <a:blip r:embed="rId4"/>
          <a:stretch>
            <a:fillRect/>
          </a:stretch>
        </p:blipFill>
        <p:spPr>
          <a:xfrm>
            <a:off x="9089756" y="4983090"/>
            <a:ext cx="2719952" cy="1306315"/>
          </a:xfrm>
          <a:prstGeom prst="rect">
            <a:avLst/>
          </a:prstGeom>
        </p:spPr>
      </p:pic>
    </p:spTree>
    <p:extLst>
      <p:ext uri="{BB962C8B-B14F-4D97-AF65-F5344CB8AC3E}">
        <p14:creationId xmlns:p14="http://schemas.microsoft.com/office/powerpoint/2010/main" val="3827163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10</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3288678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11</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3120964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12</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4045349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AC323824-241D-553E-2A1C-B5A840D9239F}"/>
              </a:ext>
            </a:extLst>
          </p:cNvPr>
          <p:cNvSpPr>
            <a:spLocks noGrp="1"/>
          </p:cNvSpPr>
          <p:nvPr>
            <p:ph sz="quarter" idx="15"/>
          </p:nvPr>
        </p:nvSpPr>
        <p:spPr/>
        <p:txBody>
          <a:bodyPr>
            <a:noAutofit/>
          </a:bodyPr>
          <a:lstStyle/>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Præsentation af dagens program (5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Hvordan er det gået siden sidst? Hvad er gået godt? Hvilke udfordringer har I haft? Tag en snak om hvad deltagerne har brugt af strategier til at holde trangen væk/undgå at falde i. Giv KÆMPE ROS til dem, der har formået at stoppe/reducere forbrug. </a:t>
            </a:r>
            <a:br>
              <a:rPr lang="da-DK" sz="1100" dirty="0">
                <a:cs typeface="Calibri" panose="020F0502020204030204" pitchFamily="34" charset="0"/>
              </a:rPr>
            </a:br>
            <a:r>
              <a:rPr lang="da-DK" sz="1100" dirty="0">
                <a:cs typeface="Calibri" panose="020F0502020204030204" pitchFamily="34" charset="0"/>
              </a:rPr>
              <a:t>Vis illustrationen </a:t>
            </a:r>
            <a:r>
              <a:rPr lang="da-DK" sz="1100" i="1" dirty="0">
                <a:cs typeface="Calibri" panose="020F0502020204030204" pitchFamily="34" charset="0"/>
              </a:rPr>
              <a:t>Tilladende tanker</a:t>
            </a:r>
            <a:r>
              <a:rPr lang="da-DK" sz="1100" dirty="0">
                <a:cs typeface="Calibri" panose="020F0502020204030204" pitchFamily="34" charset="0"/>
              </a:rPr>
              <a:t>. (10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Fortæl deltagerne om hvilke abstinenser de kan opleve, når de ikke længere får nikotin. Vis illustrationen </a:t>
            </a:r>
            <a:r>
              <a:rPr lang="da-DK" sz="1100" i="1" dirty="0">
                <a:cs typeface="Calibri" panose="020F0502020204030204" pitchFamily="34" charset="0"/>
              </a:rPr>
              <a:t>Nikotinabstinenser</a:t>
            </a:r>
            <a:r>
              <a:rPr lang="da-DK" sz="1100" dirty="0">
                <a:cs typeface="Calibri" panose="020F0502020204030204" pitchFamily="34" charset="0"/>
              </a:rPr>
              <a:t>. Fortæl at de fleste oplever få abstinenser, og at fleste abstinenser er kortvarige. (10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Tag en kort snak om hvad der sker med ens appetit, når man stopper brug af nikotin. Vis illustrationen </a:t>
            </a:r>
            <a:r>
              <a:rPr lang="da-DK" sz="1100" i="1" dirty="0">
                <a:cs typeface="Calibri" panose="020F0502020204030204" pitchFamily="34" charset="0"/>
              </a:rPr>
              <a:t>Mad og drikke – når du stopper</a:t>
            </a:r>
            <a:r>
              <a:rPr lang="da-DK" sz="1100" dirty="0">
                <a:cs typeface="Calibri" panose="020F0502020204030204" pitchFamily="34" charset="0"/>
              </a:rPr>
              <a:t>. Fortæl at man efter nikotinstoppet kan opleve en øget trang til søde sager (energidrikke, slik </a:t>
            </a:r>
            <a:r>
              <a:rPr lang="da-DK" sz="1100" dirty="0" err="1">
                <a:cs typeface="Calibri" panose="020F0502020204030204" pitchFamily="34" charset="0"/>
              </a:rPr>
              <a:t>o.lign</a:t>
            </a:r>
            <a:r>
              <a:rPr lang="da-DK" sz="1100" dirty="0">
                <a:cs typeface="Calibri" panose="020F0502020204030204" pitchFamily="34" charset="0"/>
              </a:rPr>
              <a:t>.) fordi blodsukkeret er i ubalance.  De gode råd er: spis noget groft eller grønt ca. hver 3. time (5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Læg en plan for den kommende uge. Tag en snak med deltagerne om hvilke følelsesmæssige udfordringer, de kan opleve, og hvordan det kan håndteres. Vis illustrationen </a:t>
            </a:r>
            <a:r>
              <a:rPr lang="da-DK" sz="1100" i="1" dirty="0">
                <a:cs typeface="Calibri" panose="020F0502020204030204" pitchFamily="34" charset="0"/>
              </a:rPr>
              <a:t>Følelser og stop</a:t>
            </a:r>
            <a:r>
              <a:rPr lang="da-DK" sz="1100" dirty="0">
                <a:cs typeface="Calibri" panose="020F0502020204030204" pitchFamily="34" charset="0"/>
              </a:rPr>
              <a:t>. Brug øvelsen fra ”</a:t>
            </a:r>
            <a:r>
              <a:rPr lang="da-DK" sz="1100" i="1" dirty="0">
                <a:cs typeface="Calibri" panose="020F0502020204030204" pitchFamily="34" charset="0"/>
              </a:rPr>
              <a:t>Min stopplan</a:t>
            </a:r>
            <a:r>
              <a:rPr lang="da-DK" sz="1100" dirty="0">
                <a:cs typeface="Calibri" panose="020F0502020204030204" pitchFamily="34" charset="0"/>
              </a:rPr>
              <a:t>” i </a:t>
            </a:r>
            <a:r>
              <a:rPr lang="da-DK" sz="1100" dirty="0" err="1">
                <a:cs typeface="Calibri" panose="020F0502020204030204" pitchFamily="34" charset="0"/>
              </a:rPr>
              <a:t>XHale</a:t>
            </a:r>
            <a:r>
              <a:rPr lang="da-DK" sz="1100" dirty="0">
                <a:cs typeface="Calibri" panose="020F0502020204030204" pitchFamily="34" charset="0"/>
              </a:rPr>
              <a:t>/e-kvit, noter konkrete redskaber til at håndtere nikotintrang. (15 min). </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Deltagerne kan tage en ting fra Belønningsbøtten (5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Spørgsmål og afrunding (5 min)</a:t>
            </a:r>
          </a:p>
        </p:txBody>
      </p:sp>
      <p:sp>
        <p:nvSpPr>
          <p:cNvPr id="3" name="Pladsholder til slidenummer 2">
            <a:extLst>
              <a:ext uri="{FF2B5EF4-FFF2-40B4-BE49-F238E27FC236}">
                <a16:creationId xmlns:a16="http://schemas.microsoft.com/office/drawing/2014/main" id="{F9EA6345-E13A-5B80-566D-1E94A4B177E6}"/>
              </a:ext>
            </a:extLst>
          </p:cNvPr>
          <p:cNvSpPr>
            <a:spLocks noGrp="1"/>
          </p:cNvSpPr>
          <p:nvPr>
            <p:ph type="sldNum" sz="quarter" idx="12"/>
          </p:nvPr>
        </p:nvSpPr>
        <p:spPr/>
        <p:txBody>
          <a:bodyPr/>
          <a:lstStyle/>
          <a:p>
            <a:pPr algn="l"/>
            <a:fld id="{CC09355C-AD69-4F42-900F-B3FE3B10912C}" type="slidenum">
              <a:rPr lang="da-DK" smtClean="0"/>
              <a:pPr algn="l"/>
              <a:t>13</a:t>
            </a:fld>
            <a:endParaRPr lang="da-DK" dirty="0"/>
          </a:p>
        </p:txBody>
      </p:sp>
      <p:sp>
        <p:nvSpPr>
          <p:cNvPr id="4" name="Pladsholder til sidefod 3">
            <a:extLst>
              <a:ext uri="{FF2B5EF4-FFF2-40B4-BE49-F238E27FC236}">
                <a16:creationId xmlns:a16="http://schemas.microsoft.com/office/drawing/2014/main" id="{1D5B0DF9-732E-1367-DEF4-A8807872B4B8}"/>
              </a:ext>
            </a:extLst>
          </p:cNvPr>
          <p:cNvSpPr>
            <a:spLocks noGrp="1"/>
          </p:cNvSpPr>
          <p:nvPr>
            <p:ph type="ftr" sz="quarter" idx="11"/>
          </p:nvPr>
        </p:nvSpPr>
        <p:spPr/>
        <p:txBody>
          <a:bodyPr/>
          <a:lstStyle/>
          <a:p>
            <a:r>
              <a:rPr lang="da-DK" dirty="0"/>
              <a:t>Illustrationer til dialog med unge om tobak og nikotinholdige produkter</a:t>
            </a:r>
          </a:p>
        </p:txBody>
      </p:sp>
      <p:sp>
        <p:nvSpPr>
          <p:cNvPr id="5" name="Pladsholder til indhold 4">
            <a:extLst>
              <a:ext uri="{FF2B5EF4-FFF2-40B4-BE49-F238E27FC236}">
                <a16:creationId xmlns:a16="http://schemas.microsoft.com/office/drawing/2014/main" id="{E97C5825-9568-20AD-AE6C-A7F44E3378D1}"/>
              </a:ext>
            </a:extLst>
          </p:cNvPr>
          <p:cNvSpPr>
            <a:spLocks noGrp="1"/>
          </p:cNvSpPr>
          <p:nvPr>
            <p:ph sz="quarter" idx="13"/>
          </p:nvPr>
        </p:nvSpPr>
        <p:spPr/>
        <p:txBody>
          <a:bodyPr/>
          <a:lstStyle/>
          <a:p>
            <a:r>
              <a:rPr lang="da-DK" dirty="0"/>
              <a:t>Mødegang 3</a:t>
            </a:r>
          </a:p>
        </p:txBody>
      </p:sp>
    </p:spTree>
    <p:extLst>
      <p:ext uri="{BB962C8B-B14F-4D97-AF65-F5344CB8AC3E}">
        <p14:creationId xmlns:p14="http://schemas.microsoft.com/office/powerpoint/2010/main" val="320136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14</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266548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15</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2101410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16</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743664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17</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672837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E7D511D0-5A5C-95C4-BD15-76046A619DFA}"/>
              </a:ext>
            </a:extLst>
          </p:cNvPr>
          <p:cNvSpPr>
            <a:spLocks noGrp="1"/>
          </p:cNvSpPr>
          <p:nvPr>
            <p:ph sz="quarter" idx="15"/>
          </p:nvPr>
        </p:nvSpPr>
        <p:spPr/>
        <p:txBody>
          <a:bodyPr>
            <a:normAutofit lnSpcReduction="10000"/>
          </a:bodyPr>
          <a:lstStyle/>
          <a:p>
            <a:pPr marL="342900" lvl="0" indent="-342900">
              <a:lnSpc>
                <a:spcPct val="115000"/>
              </a:lnSpc>
              <a:spcBef>
                <a:spcPts val="600"/>
              </a:spcBef>
              <a:spcAft>
                <a:spcPts val="1000"/>
              </a:spcAft>
              <a:buFont typeface="+mj-lt"/>
              <a:buAutoNum type="arabicPeriod"/>
            </a:pPr>
            <a:r>
              <a:rPr lang="da-DK" sz="1200" dirty="0">
                <a:cs typeface="Calibri" panose="020F0502020204030204" pitchFamily="34" charset="0"/>
              </a:rPr>
              <a:t>Præsentation af dagens program (5 min)</a:t>
            </a:r>
          </a:p>
          <a:p>
            <a:pPr marL="342900" lvl="0" indent="-342900">
              <a:lnSpc>
                <a:spcPct val="115000"/>
              </a:lnSpc>
              <a:spcBef>
                <a:spcPts val="600"/>
              </a:spcBef>
              <a:spcAft>
                <a:spcPts val="1000"/>
              </a:spcAft>
              <a:buFont typeface="+mj-lt"/>
              <a:buAutoNum type="arabicPeriod"/>
            </a:pPr>
            <a:r>
              <a:rPr lang="da-DK" sz="1200" dirty="0">
                <a:cs typeface="Calibri" panose="020F0502020204030204" pitchFamily="34" charset="0"/>
              </a:rPr>
              <a:t>Hvordan er det gået siden sidst? Hvad er gået godt? Hvad er gået knapt så godt? Tag en snak om hvad deltagerne har brugt af strategier til at holde trangen væk/undgå at falde i. Giv KÆMPE ROS til dem, der har formået at stoppe/reducere forbrug. (10 min)</a:t>
            </a:r>
          </a:p>
          <a:p>
            <a:pPr marL="342900" lvl="0" indent="-342900">
              <a:lnSpc>
                <a:spcPct val="115000"/>
              </a:lnSpc>
              <a:spcBef>
                <a:spcPts val="600"/>
              </a:spcBef>
              <a:spcAft>
                <a:spcPts val="1000"/>
              </a:spcAft>
              <a:buFont typeface="+mj-lt"/>
              <a:buAutoNum type="arabicPeriod"/>
            </a:pPr>
            <a:r>
              <a:rPr lang="da-DK" sz="1200" dirty="0">
                <a:cs typeface="Calibri" panose="020F0502020204030204" pitchFamily="34" charset="0"/>
              </a:rPr>
              <a:t>Gense illustrationen om </a:t>
            </a:r>
            <a:r>
              <a:rPr lang="da-DK" sz="1200" i="1" dirty="0">
                <a:cs typeface="Calibri" panose="020F0502020204030204" pitchFamily="34" charset="0"/>
              </a:rPr>
              <a:t>Nikotinabstinenser</a:t>
            </a:r>
            <a:r>
              <a:rPr lang="da-DK" sz="1200" dirty="0">
                <a:cs typeface="Calibri" panose="020F0502020204030204" pitchFamily="34" charset="0"/>
              </a:rPr>
              <a:t> (5 min) </a:t>
            </a:r>
          </a:p>
          <a:p>
            <a:pPr marL="342900" lvl="0" indent="-342900">
              <a:lnSpc>
                <a:spcPct val="115000"/>
              </a:lnSpc>
              <a:spcBef>
                <a:spcPts val="600"/>
              </a:spcBef>
              <a:spcAft>
                <a:spcPts val="1000"/>
              </a:spcAft>
              <a:buFont typeface="+mj-lt"/>
              <a:buAutoNum type="arabicPeriod"/>
            </a:pPr>
            <a:r>
              <a:rPr lang="da-DK" sz="1200" dirty="0">
                <a:cs typeface="Calibri" panose="020F0502020204030204" pitchFamily="34" charset="0"/>
              </a:rPr>
              <a:t>Genopfrisk snakken om motivation og gevinster (tag noterne med hvis du har gemt dem og/eller vis illustrationen </a:t>
            </a:r>
            <a:r>
              <a:rPr lang="da-DK" sz="1200" i="1" dirty="0">
                <a:cs typeface="Calibri" panose="020F0502020204030204" pitchFamily="34" charset="0"/>
              </a:rPr>
              <a:t>Motivation</a:t>
            </a:r>
            <a:r>
              <a:rPr lang="da-DK" sz="1200" dirty="0">
                <a:cs typeface="Calibri" panose="020F0502020204030204" pitchFamily="34" charset="0"/>
              </a:rPr>
              <a:t>. </a:t>
            </a:r>
            <a:br>
              <a:rPr lang="da-DK" sz="1200" dirty="0">
                <a:cs typeface="Calibri" panose="020F0502020204030204" pitchFamily="34" charset="0"/>
              </a:rPr>
            </a:br>
            <a:r>
              <a:rPr lang="da-DK" sz="1200" dirty="0">
                <a:cs typeface="Calibri" panose="020F0502020204030204" pitchFamily="34" charset="0"/>
              </a:rPr>
              <a:t>Vis illustrationen </a:t>
            </a:r>
            <a:r>
              <a:rPr lang="da-DK" sz="1200" i="1" dirty="0">
                <a:cs typeface="Calibri" panose="020F0502020204030204" pitchFamily="34" charset="0"/>
              </a:rPr>
              <a:t>Hvad vil du bruge dine penge på</a:t>
            </a:r>
            <a:r>
              <a:rPr lang="da-DK" sz="1200" dirty="0">
                <a:cs typeface="Calibri" panose="020F0502020204030204" pitchFamily="34" charset="0"/>
              </a:rPr>
              <a:t>? (10 min)</a:t>
            </a:r>
          </a:p>
          <a:p>
            <a:pPr marL="342900" lvl="0" indent="-342900">
              <a:lnSpc>
                <a:spcPct val="115000"/>
              </a:lnSpc>
              <a:spcBef>
                <a:spcPts val="600"/>
              </a:spcBef>
              <a:spcAft>
                <a:spcPts val="1000"/>
              </a:spcAft>
              <a:buFont typeface="+mj-lt"/>
              <a:buAutoNum type="arabicPeriod"/>
            </a:pPr>
            <a:r>
              <a:rPr lang="da-DK" sz="1200" dirty="0">
                <a:cs typeface="Calibri" panose="020F0502020204030204" pitchFamily="34" charset="0"/>
              </a:rPr>
              <a:t>Tag en snak om vigtigheden i at holde fast i stoppet, og fx ikke bruge nikotin til fester og andre festlige lejligheder. Vis illustrationen </a:t>
            </a:r>
            <a:r>
              <a:rPr lang="da-DK" sz="1200" i="1" dirty="0">
                <a:cs typeface="Calibri" panose="020F0502020204030204" pitchFamily="34" charset="0"/>
              </a:rPr>
              <a:t>Tag styringen</a:t>
            </a:r>
            <a:r>
              <a:rPr lang="da-DK" sz="1200" dirty="0">
                <a:cs typeface="Calibri" panose="020F0502020204030204" pitchFamily="34" charset="0"/>
              </a:rPr>
              <a:t>. </a:t>
            </a:r>
            <a:br>
              <a:rPr lang="da-DK" sz="1200" dirty="0">
                <a:cs typeface="Calibri" panose="020F0502020204030204" pitchFamily="34" charset="0"/>
              </a:rPr>
            </a:br>
            <a:r>
              <a:rPr lang="da-DK" sz="1200" dirty="0">
                <a:cs typeface="Calibri" panose="020F0502020204030204" pitchFamily="34" charset="0"/>
              </a:rPr>
              <a:t>Snak med deltagerne om hvad de kan gøre, når de tilladende tanker og den indre diskussion banker på? Hvordan kan de tage styringen? Hvordan kan de belønne sig selv unde nikotin? (10 min)</a:t>
            </a:r>
          </a:p>
          <a:p>
            <a:pPr marL="342900" lvl="0" indent="-342900">
              <a:lnSpc>
                <a:spcPct val="115000"/>
              </a:lnSpc>
              <a:spcBef>
                <a:spcPts val="600"/>
              </a:spcBef>
              <a:spcAft>
                <a:spcPts val="1000"/>
              </a:spcAft>
              <a:buFont typeface="+mj-lt"/>
              <a:buAutoNum type="arabicPeriod"/>
            </a:pPr>
            <a:r>
              <a:rPr lang="da-DK" sz="1200" dirty="0">
                <a:cs typeface="Calibri" panose="020F0502020204030204" pitchFamily="34" charset="0"/>
              </a:rPr>
              <a:t>Hvad er din plan til næste gang? (10 min)</a:t>
            </a:r>
          </a:p>
          <a:p>
            <a:pPr marL="342900" lvl="0" indent="-342900">
              <a:lnSpc>
                <a:spcPct val="115000"/>
              </a:lnSpc>
              <a:spcBef>
                <a:spcPts val="600"/>
              </a:spcBef>
              <a:spcAft>
                <a:spcPts val="1000"/>
              </a:spcAft>
              <a:buFont typeface="+mj-lt"/>
              <a:buAutoNum type="arabicPeriod"/>
            </a:pPr>
            <a:r>
              <a:rPr lang="da-DK" sz="1200" dirty="0">
                <a:cs typeface="Calibri" panose="020F0502020204030204" pitchFamily="34" charset="0"/>
              </a:rPr>
              <a:t>Spørgsmål og afrunding (5 min)</a:t>
            </a:r>
          </a:p>
          <a:p>
            <a:endParaRPr lang="da-DK" dirty="0"/>
          </a:p>
        </p:txBody>
      </p:sp>
      <p:sp>
        <p:nvSpPr>
          <p:cNvPr id="3" name="Pladsholder til slidenummer 2">
            <a:extLst>
              <a:ext uri="{FF2B5EF4-FFF2-40B4-BE49-F238E27FC236}">
                <a16:creationId xmlns:a16="http://schemas.microsoft.com/office/drawing/2014/main" id="{E04CF7DD-7F80-B06F-F866-6CABAB3058F6}"/>
              </a:ext>
            </a:extLst>
          </p:cNvPr>
          <p:cNvSpPr>
            <a:spLocks noGrp="1"/>
          </p:cNvSpPr>
          <p:nvPr>
            <p:ph type="sldNum" sz="quarter" idx="12"/>
          </p:nvPr>
        </p:nvSpPr>
        <p:spPr/>
        <p:txBody>
          <a:bodyPr/>
          <a:lstStyle/>
          <a:p>
            <a:pPr algn="l"/>
            <a:fld id="{CC09355C-AD69-4F42-900F-B3FE3B10912C}" type="slidenum">
              <a:rPr lang="da-DK" smtClean="0"/>
              <a:pPr algn="l"/>
              <a:t>18</a:t>
            </a:fld>
            <a:endParaRPr lang="da-DK" dirty="0"/>
          </a:p>
        </p:txBody>
      </p:sp>
      <p:sp>
        <p:nvSpPr>
          <p:cNvPr id="4" name="Pladsholder til sidefod 3">
            <a:extLst>
              <a:ext uri="{FF2B5EF4-FFF2-40B4-BE49-F238E27FC236}">
                <a16:creationId xmlns:a16="http://schemas.microsoft.com/office/drawing/2014/main" id="{E336FDDC-C714-F173-289C-42931952E184}"/>
              </a:ext>
            </a:extLst>
          </p:cNvPr>
          <p:cNvSpPr>
            <a:spLocks noGrp="1"/>
          </p:cNvSpPr>
          <p:nvPr>
            <p:ph type="ftr" sz="quarter" idx="11"/>
          </p:nvPr>
        </p:nvSpPr>
        <p:spPr/>
        <p:txBody>
          <a:bodyPr/>
          <a:lstStyle/>
          <a:p>
            <a:r>
              <a:rPr lang="da-DK" dirty="0"/>
              <a:t>Illustrationer til dialog med unge om tobak og nikotinholdige produkter</a:t>
            </a:r>
          </a:p>
        </p:txBody>
      </p:sp>
      <p:sp>
        <p:nvSpPr>
          <p:cNvPr id="5" name="Pladsholder til indhold 4">
            <a:extLst>
              <a:ext uri="{FF2B5EF4-FFF2-40B4-BE49-F238E27FC236}">
                <a16:creationId xmlns:a16="http://schemas.microsoft.com/office/drawing/2014/main" id="{03AD5C35-C8EC-E2F0-B4F9-9B4324547030}"/>
              </a:ext>
            </a:extLst>
          </p:cNvPr>
          <p:cNvSpPr>
            <a:spLocks noGrp="1"/>
          </p:cNvSpPr>
          <p:nvPr>
            <p:ph sz="quarter" idx="13"/>
          </p:nvPr>
        </p:nvSpPr>
        <p:spPr/>
        <p:txBody>
          <a:bodyPr/>
          <a:lstStyle/>
          <a:p>
            <a:r>
              <a:rPr lang="da-DK" dirty="0"/>
              <a:t>Mødegang 4</a:t>
            </a:r>
          </a:p>
        </p:txBody>
      </p:sp>
    </p:spTree>
    <p:extLst>
      <p:ext uri="{BB962C8B-B14F-4D97-AF65-F5344CB8AC3E}">
        <p14:creationId xmlns:p14="http://schemas.microsoft.com/office/powerpoint/2010/main" val="4068400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19</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4209699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2D2B09AB-DD85-67E2-E727-EA7DFB949734}"/>
              </a:ext>
            </a:extLst>
          </p:cNvPr>
          <p:cNvSpPr>
            <a:spLocks noGrp="1"/>
          </p:cNvSpPr>
          <p:nvPr>
            <p:ph sz="quarter" idx="15"/>
          </p:nvPr>
        </p:nvSpPr>
        <p:spPr/>
        <p:txBody>
          <a:bodyPr>
            <a:noAutofit/>
          </a:bodyPr>
          <a:lstStyle/>
          <a:p>
            <a:pPr marL="0" indent="0">
              <a:lnSpc>
                <a:spcPct val="115000"/>
              </a:lnSpc>
              <a:spcBef>
                <a:spcPts val="600"/>
              </a:spcBef>
              <a:spcAft>
                <a:spcPts val="1000"/>
              </a:spcAft>
              <a:buNone/>
            </a:pPr>
            <a:r>
              <a:rPr lang="da-DK" sz="1400" dirty="0">
                <a:ea typeface="Calibri" panose="020F0502020204030204" pitchFamily="34" charset="0"/>
                <a:cs typeface="Calibri" panose="020F0502020204030204" pitchFamily="34" charset="0"/>
              </a:rPr>
              <a:t>Dette er et forslag til et stopforløb for unge, som ønsker at kvitte brug af tobak og/eller nikotinprodukter. Forløbet er baseret på erfaringer fra rådgivere fra kommunerne på Vestegnen og Sydamager. Vi har endnu til gode at have et evidensbaseret forløb, og er inspirerede af Kræftens Bekæmpelses materiale til rygestoprådgivere. </a:t>
            </a:r>
          </a:p>
          <a:p>
            <a:pPr marL="0" indent="0">
              <a:lnSpc>
                <a:spcPct val="115000"/>
              </a:lnSpc>
              <a:spcBef>
                <a:spcPts val="600"/>
              </a:spcBef>
              <a:spcAft>
                <a:spcPts val="1000"/>
              </a:spcAft>
              <a:buNone/>
            </a:pPr>
            <a:r>
              <a:rPr lang="da-DK" sz="1400" dirty="0">
                <a:ea typeface="Calibri" panose="020F0502020204030204" pitchFamily="34" charset="0"/>
                <a:cs typeface="Calibri" panose="020F0502020204030204" pitchFamily="34" charset="0"/>
              </a:rPr>
              <a:t>Du kan vælge at følge forløbet, som vi har foreslået, eller du kan bytte rundt på temaer, ændre tidsrammen, tilføje flere mødegange eller bruge det i mindre grupper eller individuelt. </a:t>
            </a:r>
          </a:p>
          <a:p>
            <a:pPr marL="0" indent="0">
              <a:lnSpc>
                <a:spcPct val="115000"/>
              </a:lnSpc>
              <a:spcBef>
                <a:spcPts val="600"/>
              </a:spcBef>
              <a:spcAft>
                <a:spcPts val="1000"/>
              </a:spcAft>
              <a:buNone/>
            </a:pPr>
            <a:r>
              <a:rPr lang="da-DK" sz="1400" dirty="0">
                <a:ea typeface="Calibri" panose="020F0502020204030204" pitchFamily="34" charset="0"/>
                <a:cs typeface="Calibri" panose="020F0502020204030204" pitchFamily="34" charset="0"/>
              </a:rPr>
              <a:t>Illustrationerne er udvalgt fra publikationen </a:t>
            </a:r>
            <a:r>
              <a:rPr lang="da-DK" sz="1400" i="1" dirty="0">
                <a:ea typeface="Calibri" panose="020F0502020204030204" pitchFamily="34" charset="0"/>
                <a:cs typeface="Calibri" panose="020F0502020204030204" pitchFamily="34" charset="0"/>
              </a:rPr>
              <a:t>’Illustrationer til dialog med unge om tobak og nikotinprodukter’</a:t>
            </a:r>
            <a:r>
              <a:rPr lang="da-DK" sz="1400" dirty="0">
                <a:ea typeface="Calibri" panose="020F0502020204030204" pitchFamily="34" charset="0"/>
                <a:cs typeface="Calibri" panose="020F0502020204030204" pitchFamily="34" charset="0"/>
              </a:rPr>
              <a:t>, som er lavet af Sund By Netværket sammen med de sønderjyske kommuner og kommunerne på Vestegnene og Sydamager. Du kan supplere og/eller bruge andre illustrationer herfra. Til alle illustrationer er der en hjælpetekst og spørgsmål til inspiration. Du kan finde illustrationerne på Sund By Netværkets hjemmeside: </a:t>
            </a:r>
            <a:r>
              <a:rPr lang="da-DK" sz="1400" dirty="0">
                <a:ea typeface="Calibri" panose="020F0502020204030204" pitchFamily="34" charset="0"/>
                <a:cs typeface="Calibri" panose="020F0502020204030204" pitchFamily="34" charset="0"/>
                <a:hlinkClick r:id="rId2"/>
              </a:rPr>
              <a:t>https://sund-by-net.dk/illustrationer-til-dialog-med-unge-om-tobak/</a:t>
            </a:r>
            <a:endParaRPr lang="da-DK" sz="1400" dirty="0">
              <a:ea typeface="Calibri" panose="020F0502020204030204" pitchFamily="34" charset="0"/>
              <a:cs typeface="Calibri" panose="020F0502020204030204" pitchFamily="34" charset="0"/>
            </a:endParaRPr>
          </a:p>
          <a:p>
            <a:pPr marL="0" indent="0">
              <a:lnSpc>
                <a:spcPct val="115000"/>
              </a:lnSpc>
              <a:spcBef>
                <a:spcPts val="600"/>
              </a:spcBef>
              <a:spcAft>
                <a:spcPts val="1000"/>
              </a:spcAft>
              <a:buNone/>
            </a:pPr>
            <a:r>
              <a:rPr lang="da-DK" sz="1400" dirty="0">
                <a:ea typeface="Calibri" panose="020F0502020204030204" pitchFamily="34" charset="0"/>
                <a:cs typeface="Calibri" panose="020F0502020204030204" pitchFamily="34" charset="0"/>
              </a:rPr>
              <a:t>God fornøjelse.</a:t>
            </a:r>
          </a:p>
        </p:txBody>
      </p:sp>
      <p:sp>
        <p:nvSpPr>
          <p:cNvPr id="2" name="Pladsholder til slidenummer 1">
            <a:extLst>
              <a:ext uri="{FF2B5EF4-FFF2-40B4-BE49-F238E27FC236}">
                <a16:creationId xmlns:a16="http://schemas.microsoft.com/office/drawing/2014/main" id="{380355EF-0076-9074-1743-E979149AA9B1}"/>
              </a:ext>
            </a:extLst>
          </p:cNvPr>
          <p:cNvSpPr>
            <a:spLocks noGrp="1"/>
          </p:cNvSpPr>
          <p:nvPr>
            <p:ph type="sldNum" sz="quarter" idx="12"/>
          </p:nvPr>
        </p:nvSpPr>
        <p:spPr/>
        <p:txBody>
          <a:bodyPr/>
          <a:lstStyle/>
          <a:p>
            <a:pPr algn="l"/>
            <a:fld id="{CC09355C-AD69-4F42-900F-B3FE3B10912C}" type="slidenum">
              <a:rPr lang="da-DK" smtClean="0"/>
              <a:pPr algn="l"/>
              <a:t>2</a:t>
            </a:fld>
            <a:endParaRPr lang="da-DK" dirty="0"/>
          </a:p>
        </p:txBody>
      </p:sp>
      <p:sp>
        <p:nvSpPr>
          <p:cNvPr id="3" name="Pladsholder til sidefod 2">
            <a:extLst>
              <a:ext uri="{FF2B5EF4-FFF2-40B4-BE49-F238E27FC236}">
                <a16:creationId xmlns:a16="http://schemas.microsoft.com/office/drawing/2014/main" id="{A4B9D768-F27B-2BC6-D6C6-E2444CAFF391}"/>
              </a:ext>
            </a:extLst>
          </p:cNvPr>
          <p:cNvSpPr>
            <a:spLocks noGrp="1"/>
          </p:cNvSpPr>
          <p:nvPr>
            <p:ph type="ftr" sz="quarter" idx="11"/>
          </p:nvPr>
        </p:nvSpPr>
        <p:spPr/>
        <p:txBody>
          <a:bodyPr/>
          <a:lstStyle/>
          <a:p>
            <a:r>
              <a:rPr lang="da-DK" dirty="0"/>
              <a:t>Illustrationer til dialog med unge om tobak og nikotinholdige produkter</a:t>
            </a:r>
          </a:p>
        </p:txBody>
      </p:sp>
      <p:sp>
        <p:nvSpPr>
          <p:cNvPr id="4" name="Pladsholder til indhold 3">
            <a:extLst>
              <a:ext uri="{FF2B5EF4-FFF2-40B4-BE49-F238E27FC236}">
                <a16:creationId xmlns:a16="http://schemas.microsoft.com/office/drawing/2014/main" id="{9CDA58A6-99F9-9389-0550-613F53E4E48C}"/>
              </a:ext>
            </a:extLst>
          </p:cNvPr>
          <p:cNvSpPr>
            <a:spLocks noGrp="1"/>
          </p:cNvSpPr>
          <p:nvPr>
            <p:ph sz="quarter" idx="13"/>
          </p:nvPr>
        </p:nvSpPr>
        <p:spPr/>
        <p:txBody>
          <a:bodyPr/>
          <a:lstStyle/>
          <a:p>
            <a:r>
              <a:rPr lang="da-DK" dirty="0"/>
              <a:t>Stopforløb for unge (tobak og nikotin)</a:t>
            </a:r>
          </a:p>
        </p:txBody>
      </p:sp>
    </p:spTree>
    <p:extLst>
      <p:ext uri="{BB962C8B-B14F-4D97-AF65-F5344CB8AC3E}">
        <p14:creationId xmlns:p14="http://schemas.microsoft.com/office/powerpoint/2010/main" val="1354945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20</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3316985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21</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2442291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22</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1064648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3CE59873-9D73-5710-45A1-1A2AB7C22B2A}"/>
              </a:ext>
            </a:extLst>
          </p:cNvPr>
          <p:cNvSpPr>
            <a:spLocks noGrp="1"/>
          </p:cNvSpPr>
          <p:nvPr>
            <p:ph sz="quarter" idx="15"/>
          </p:nvPr>
        </p:nvSpPr>
        <p:spPr/>
        <p:txBody>
          <a:bodyPr>
            <a:noAutofit/>
          </a:bodyPr>
          <a:lstStyle/>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Præsentation af dagens program (5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Hvordan er det gået siden sidst? Hvad er gået godt og hvad var din plan? Hvordan føltes det? Hvad har været udfordrende? Kunne du følge planen? (10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Strategier til at håndtere nikotintrangen. Vis illustrationen </a:t>
            </a:r>
            <a:r>
              <a:rPr lang="da-DK" sz="1100" i="1" dirty="0">
                <a:cs typeface="Calibri" panose="020F0502020204030204" pitchFamily="34" charset="0"/>
              </a:rPr>
              <a:t>Tag styringen </a:t>
            </a:r>
            <a:r>
              <a:rPr lang="da-DK" sz="1100" dirty="0">
                <a:cs typeface="Calibri" panose="020F0502020204030204" pitchFamily="34" charset="0"/>
              </a:rPr>
              <a:t>Få deltagerne til at komme med eksempler på, hvor dan man kan tage styringen i forskellige situationer (10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Snak om hvordan tilbagefald kan undgås. Vis illustrationen </a:t>
            </a:r>
            <a:r>
              <a:rPr lang="da-DK" sz="1100" i="1" dirty="0">
                <a:cs typeface="Calibri" panose="020F0502020204030204" pitchFamily="34" charset="0"/>
              </a:rPr>
              <a:t>Når dit stop kommer på prøve. </a:t>
            </a:r>
            <a:r>
              <a:rPr lang="da-DK" sz="1100" dirty="0">
                <a:cs typeface="Calibri" panose="020F0502020204030204" pitchFamily="34" charset="0"/>
              </a:rPr>
              <a:t>Tag en snak med deltagerne om hvad der sker, hvis man falder i. </a:t>
            </a:r>
            <a:br>
              <a:rPr lang="da-DK" sz="1100" dirty="0">
                <a:cs typeface="Calibri" panose="020F0502020204030204" pitchFamily="34" charset="0"/>
              </a:rPr>
            </a:br>
            <a:r>
              <a:rPr lang="da-DK" sz="1100" dirty="0">
                <a:cs typeface="Calibri" panose="020F0502020204030204" pitchFamily="34" charset="0"/>
              </a:rPr>
              <a:t>Vis illustrationen </a:t>
            </a:r>
            <a:r>
              <a:rPr lang="da-DK" sz="1100" i="1" dirty="0">
                <a:cs typeface="Calibri" panose="020F0502020204030204" pitchFamily="34" charset="0"/>
              </a:rPr>
              <a:t>Nu kan jeg ligeså godt </a:t>
            </a:r>
            <a:r>
              <a:rPr lang="da-DK" sz="1100" dirty="0">
                <a:cs typeface="Calibri" panose="020F0502020204030204" pitchFamily="34" charset="0"/>
              </a:rPr>
              <a:t>og tag en snak med deltagerne om hvordan de har det, når de er faldet i, om de kan genkende situationen på billedet, og hvad de kunne have gjort anderledes. Få flere eksempler frem. Fortæl deltagerne at de altid har et valg. (10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Hvordan siger man nej, når der opstår fristelser? Hvordan håndteres gruppepres? Kan I lave aftaler med venner på forhånd? Har I venner som kan hjælpe og støtte? </a:t>
            </a:r>
            <a:br>
              <a:rPr lang="da-DK" sz="1100" dirty="0">
                <a:cs typeface="Calibri" panose="020F0502020204030204" pitchFamily="34" charset="0"/>
              </a:rPr>
            </a:br>
            <a:r>
              <a:rPr lang="da-DK" sz="1100" dirty="0">
                <a:cs typeface="Calibri" panose="020F0502020204030204" pitchFamily="34" charset="0"/>
              </a:rPr>
              <a:t>Vis illustrationen </a:t>
            </a:r>
            <a:r>
              <a:rPr lang="da-DK" sz="1100" i="1" dirty="0">
                <a:cs typeface="Calibri" panose="020F0502020204030204" pitchFamily="34" charset="0"/>
              </a:rPr>
              <a:t>Flok unge taler </a:t>
            </a:r>
            <a:r>
              <a:rPr lang="da-DK" sz="1100" dirty="0">
                <a:cs typeface="Calibri" panose="020F0502020204030204" pitchFamily="34" charset="0"/>
              </a:rPr>
              <a:t>(10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Hvad er din plan til næste gang? (5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Spørgsmål og afrunding (5 min)</a:t>
            </a:r>
          </a:p>
        </p:txBody>
      </p:sp>
      <p:sp>
        <p:nvSpPr>
          <p:cNvPr id="3" name="Pladsholder til slidenummer 2">
            <a:extLst>
              <a:ext uri="{FF2B5EF4-FFF2-40B4-BE49-F238E27FC236}">
                <a16:creationId xmlns:a16="http://schemas.microsoft.com/office/drawing/2014/main" id="{413DF7EC-48EC-EA5C-99CB-7B5324B7840A}"/>
              </a:ext>
            </a:extLst>
          </p:cNvPr>
          <p:cNvSpPr>
            <a:spLocks noGrp="1"/>
          </p:cNvSpPr>
          <p:nvPr>
            <p:ph type="sldNum" sz="quarter" idx="12"/>
          </p:nvPr>
        </p:nvSpPr>
        <p:spPr/>
        <p:txBody>
          <a:bodyPr/>
          <a:lstStyle/>
          <a:p>
            <a:pPr algn="l"/>
            <a:fld id="{CC09355C-AD69-4F42-900F-B3FE3B10912C}" type="slidenum">
              <a:rPr lang="da-DK" smtClean="0"/>
              <a:pPr algn="l"/>
              <a:t>23</a:t>
            </a:fld>
            <a:endParaRPr lang="da-DK" dirty="0"/>
          </a:p>
        </p:txBody>
      </p:sp>
      <p:sp>
        <p:nvSpPr>
          <p:cNvPr id="4" name="Pladsholder til sidefod 3">
            <a:extLst>
              <a:ext uri="{FF2B5EF4-FFF2-40B4-BE49-F238E27FC236}">
                <a16:creationId xmlns:a16="http://schemas.microsoft.com/office/drawing/2014/main" id="{1A52C173-93A7-62CE-3AF7-C99F958618EB}"/>
              </a:ext>
            </a:extLst>
          </p:cNvPr>
          <p:cNvSpPr>
            <a:spLocks noGrp="1"/>
          </p:cNvSpPr>
          <p:nvPr>
            <p:ph type="ftr" sz="quarter" idx="11"/>
          </p:nvPr>
        </p:nvSpPr>
        <p:spPr/>
        <p:txBody>
          <a:bodyPr/>
          <a:lstStyle/>
          <a:p>
            <a:r>
              <a:rPr lang="da-DK" dirty="0"/>
              <a:t>Illustrationer til dialog med unge om tobak og nikotinholdige produkter</a:t>
            </a:r>
          </a:p>
        </p:txBody>
      </p:sp>
      <p:sp>
        <p:nvSpPr>
          <p:cNvPr id="5" name="Pladsholder til indhold 4">
            <a:extLst>
              <a:ext uri="{FF2B5EF4-FFF2-40B4-BE49-F238E27FC236}">
                <a16:creationId xmlns:a16="http://schemas.microsoft.com/office/drawing/2014/main" id="{EAC25587-BD8D-9BFD-504F-8D44132BF515}"/>
              </a:ext>
            </a:extLst>
          </p:cNvPr>
          <p:cNvSpPr>
            <a:spLocks noGrp="1"/>
          </p:cNvSpPr>
          <p:nvPr>
            <p:ph sz="quarter" idx="13"/>
          </p:nvPr>
        </p:nvSpPr>
        <p:spPr/>
        <p:txBody>
          <a:bodyPr/>
          <a:lstStyle/>
          <a:p>
            <a:r>
              <a:rPr lang="da-DK" dirty="0"/>
              <a:t>Mødegang 5</a:t>
            </a:r>
          </a:p>
        </p:txBody>
      </p:sp>
    </p:spTree>
    <p:extLst>
      <p:ext uri="{BB962C8B-B14F-4D97-AF65-F5344CB8AC3E}">
        <p14:creationId xmlns:p14="http://schemas.microsoft.com/office/powerpoint/2010/main" val="2804973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24</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728175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25</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920371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26</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3776250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27</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200894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0BBB7BA1-0AEF-317B-31E1-16F3084BD908}"/>
              </a:ext>
            </a:extLst>
          </p:cNvPr>
          <p:cNvSpPr>
            <a:spLocks noGrp="1"/>
          </p:cNvSpPr>
          <p:nvPr>
            <p:ph sz="quarter" idx="15"/>
          </p:nvPr>
        </p:nvSpPr>
        <p:spPr/>
        <p:txBody>
          <a:bodyPr>
            <a:normAutofit fontScale="85000" lnSpcReduction="20000"/>
          </a:bodyPr>
          <a:lstStyle/>
          <a:p>
            <a:pPr marL="342900" indent="-342900">
              <a:lnSpc>
                <a:spcPct val="115000"/>
              </a:lnSpc>
              <a:spcBef>
                <a:spcPts val="600"/>
              </a:spcBef>
              <a:spcAft>
                <a:spcPts val="1000"/>
              </a:spcAft>
              <a:buFont typeface="+mj-lt"/>
              <a:buAutoNum type="arabicPeriod"/>
            </a:pPr>
            <a:r>
              <a:rPr lang="da-DK" sz="1400" dirty="0">
                <a:cs typeface="Calibri" panose="020F0502020204030204" pitchFamily="34" charset="0"/>
              </a:rPr>
              <a:t>Præsentation af dagens program - Hold ud og hold fast (5 min)</a:t>
            </a:r>
          </a:p>
          <a:p>
            <a:pPr marL="342900" indent="-342900">
              <a:lnSpc>
                <a:spcPct val="115000"/>
              </a:lnSpc>
              <a:spcBef>
                <a:spcPts val="600"/>
              </a:spcBef>
              <a:spcAft>
                <a:spcPts val="1000"/>
              </a:spcAft>
              <a:buFont typeface="+mj-lt"/>
              <a:buAutoNum type="arabicPeriod"/>
            </a:pPr>
            <a:r>
              <a:rPr lang="da-DK" sz="1400" dirty="0">
                <a:cs typeface="Calibri" panose="020F0502020204030204" pitchFamily="34" charset="0"/>
              </a:rPr>
              <a:t>Hvordan gået siden sidst? Hvad er gået godt og hvad var din plan? Hvordan føltes det? Hvad har været udfordrende? Kunne du følge planen? (10 min)</a:t>
            </a:r>
          </a:p>
          <a:p>
            <a:pPr marL="342900" indent="-342900">
              <a:lnSpc>
                <a:spcPct val="115000"/>
              </a:lnSpc>
              <a:spcBef>
                <a:spcPts val="600"/>
              </a:spcBef>
              <a:spcAft>
                <a:spcPts val="1000"/>
              </a:spcAft>
              <a:buFont typeface="+mj-lt"/>
              <a:buAutoNum type="arabicPeriod"/>
            </a:pPr>
            <a:r>
              <a:rPr lang="da-DK" sz="1400" dirty="0">
                <a:cs typeface="Calibri" panose="020F0502020204030204" pitchFamily="34" charset="0"/>
              </a:rPr>
              <a:t>Stå på egne ben. Hvordan er det at skulle ”klare” det selv herfra. Vis illustrationen </a:t>
            </a:r>
            <a:r>
              <a:rPr lang="da-DK" sz="1400" i="1" dirty="0">
                <a:cs typeface="Calibri" panose="020F0502020204030204" pitchFamily="34" charset="0"/>
              </a:rPr>
              <a:t>Hold ud hold fast</a:t>
            </a:r>
            <a:r>
              <a:rPr lang="da-DK" sz="1400" dirty="0">
                <a:cs typeface="Calibri" panose="020F0502020204030204" pitchFamily="34" charset="0"/>
              </a:rPr>
              <a:t>. Tag en snak med deltagerne om, at de vil møde myter derude. Vis illustrationen </a:t>
            </a:r>
            <a:r>
              <a:rPr lang="da-DK" sz="1400" i="1" dirty="0">
                <a:cs typeface="Calibri" panose="020F0502020204030204" pitchFamily="34" charset="0"/>
              </a:rPr>
              <a:t>Mytedræber</a:t>
            </a:r>
            <a:r>
              <a:rPr lang="da-DK" sz="1400" dirty="0">
                <a:cs typeface="Calibri" panose="020F0502020204030204" pitchFamily="34" charset="0"/>
              </a:rPr>
              <a:t>. Myterne kan fx være ”Der sker ikke noget ved at tage en enkelt” ”Vandpiber er uskadelig”, etc. Spørg deltagerne om hvilke myter de har mødt, eller hørt. Efter en snak om myter kan illustrationen </a:t>
            </a:r>
            <a:r>
              <a:rPr lang="da-DK" sz="1400" i="1" dirty="0">
                <a:cs typeface="Calibri" panose="020F0502020204030204" pitchFamily="34" charset="0"/>
              </a:rPr>
              <a:t>Nikotinens virkning</a:t>
            </a:r>
            <a:r>
              <a:rPr lang="da-DK" sz="1400" dirty="0">
                <a:cs typeface="Calibri" panose="020F0502020204030204" pitchFamily="34" charset="0"/>
              </a:rPr>
              <a:t> genbesøges. Mind deltagerne om, at nikotinmonstrene hurtigt kan vækkes til live og sig at de ALTID kan ringe eller </a:t>
            </a:r>
            <a:r>
              <a:rPr lang="da-DK" sz="1400" dirty="0" err="1">
                <a:cs typeface="Calibri" panose="020F0502020204030204" pitchFamily="34" charset="0"/>
              </a:rPr>
              <a:t>sms’se</a:t>
            </a:r>
            <a:r>
              <a:rPr lang="da-DK" sz="1400" dirty="0">
                <a:cs typeface="Calibri" panose="020F0502020204030204" pitchFamily="34" charset="0"/>
              </a:rPr>
              <a:t> til Stoplinien og få hjælp i e-kvit/XHALE. (10 min)</a:t>
            </a:r>
          </a:p>
          <a:p>
            <a:pPr marL="342900" indent="-342900">
              <a:lnSpc>
                <a:spcPct val="115000"/>
              </a:lnSpc>
              <a:spcBef>
                <a:spcPts val="600"/>
              </a:spcBef>
              <a:spcAft>
                <a:spcPts val="1000"/>
              </a:spcAft>
              <a:buFont typeface="+mj-lt"/>
              <a:buAutoNum type="arabicPeriod"/>
            </a:pPr>
            <a:r>
              <a:rPr lang="da-DK" sz="1400" dirty="0">
                <a:cs typeface="Calibri" panose="020F0502020204030204" pitchFamily="34" charset="0"/>
              </a:rPr>
              <a:t>Gevinster og stolthed. Få deltagerne til at tænke over hvilke gevinster de allerede har opnået og skriv alle gevinster op på en flipover. Spørg ind til hvad de vil bruge de sparede penge på. Vis illustrationen </a:t>
            </a:r>
            <a:r>
              <a:rPr lang="da-DK" sz="1400" i="1" dirty="0">
                <a:cs typeface="Calibri" panose="020F0502020204030204" pitchFamily="34" charset="0"/>
              </a:rPr>
              <a:t>Gaveregn</a:t>
            </a:r>
            <a:r>
              <a:rPr lang="da-DK" sz="1400" dirty="0">
                <a:cs typeface="Calibri" panose="020F0502020204030204" pitchFamily="34" charset="0"/>
              </a:rPr>
              <a:t>. </a:t>
            </a:r>
            <a:br>
              <a:rPr lang="da-DK" sz="1400" dirty="0">
                <a:cs typeface="Calibri" panose="020F0502020204030204" pitchFamily="34" charset="0"/>
              </a:rPr>
            </a:br>
            <a:r>
              <a:rPr lang="da-DK" sz="1400" dirty="0">
                <a:cs typeface="Calibri" panose="020F0502020204030204" pitchFamily="34" charset="0"/>
              </a:rPr>
              <a:t>Tag en runde. Bed alle deltagerne om at fortælle hvad de er allermeste stolte af. (10 min)</a:t>
            </a:r>
          </a:p>
          <a:p>
            <a:pPr marL="342900" indent="-342900">
              <a:lnSpc>
                <a:spcPct val="115000"/>
              </a:lnSpc>
              <a:spcBef>
                <a:spcPts val="600"/>
              </a:spcBef>
              <a:spcAft>
                <a:spcPts val="1000"/>
              </a:spcAft>
              <a:buFont typeface="+mj-lt"/>
              <a:buAutoNum type="arabicPeriod"/>
            </a:pPr>
            <a:r>
              <a:rPr lang="da-DK" sz="1400" dirty="0">
                <a:cs typeface="Calibri" panose="020F0502020204030204" pitchFamily="34" charset="0"/>
              </a:rPr>
              <a:t>Evaluering af forløbet – hvad har været godt, hvad kunne være anderledes? (5 min)</a:t>
            </a:r>
          </a:p>
          <a:p>
            <a:pPr marL="342900" indent="-342900">
              <a:lnSpc>
                <a:spcPct val="115000"/>
              </a:lnSpc>
              <a:spcBef>
                <a:spcPts val="600"/>
              </a:spcBef>
              <a:spcAft>
                <a:spcPts val="1000"/>
              </a:spcAft>
              <a:buFont typeface="+mj-lt"/>
              <a:buAutoNum type="arabicPeriod"/>
            </a:pPr>
            <a:r>
              <a:rPr lang="da-DK" sz="1400" dirty="0">
                <a:cs typeface="Calibri" panose="020F0502020204030204" pitchFamily="34" charset="0"/>
              </a:rPr>
              <a:t>Deltagerne kan tage en ting fra Belønningsbøtten (5 min).</a:t>
            </a:r>
          </a:p>
          <a:p>
            <a:pPr marL="342900" indent="-342900">
              <a:lnSpc>
                <a:spcPct val="115000"/>
              </a:lnSpc>
              <a:spcBef>
                <a:spcPts val="600"/>
              </a:spcBef>
              <a:spcAft>
                <a:spcPts val="1000"/>
              </a:spcAft>
              <a:buFont typeface="+mj-lt"/>
              <a:buAutoNum type="arabicPeriod"/>
            </a:pPr>
            <a:r>
              <a:rPr lang="da-DK" sz="1400" dirty="0">
                <a:cs typeface="Calibri" panose="020F0502020204030204" pitchFamily="34" charset="0"/>
              </a:rPr>
              <a:t>Diplom og afrunding (5 min)</a:t>
            </a:r>
          </a:p>
          <a:p>
            <a:endParaRPr lang="da-DK" dirty="0"/>
          </a:p>
        </p:txBody>
      </p:sp>
      <p:sp>
        <p:nvSpPr>
          <p:cNvPr id="3" name="Pladsholder til slidenummer 2">
            <a:extLst>
              <a:ext uri="{FF2B5EF4-FFF2-40B4-BE49-F238E27FC236}">
                <a16:creationId xmlns:a16="http://schemas.microsoft.com/office/drawing/2014/main" id="{FA194B93-6CEA-8F62-EAF2-74D994489248}"/>
              </a:ext>
            </a:extLst>
          </p:cNvPr>
          <p:cNvSpPr>
            <a:spLocks noGrp="1"/>
          </p:cNvSpPr>
          <p:nvPr>
            <p:ph type="sldNum" sz="quarter" idx="12"/>
          </p:nvPr>
        </p:nvSpPr>
        <p:spPr/>
        <p:txBody>
          <a:bodyPr/>
          <a:lstStyle/>
          <a:p>
            <a:pPr algn="l"/>
            <a:fld id="{CC09355C-AD69-4F42-900F-B3FE3B10912C}" type="slidenum">
              <a:rPr lang="da-DK" smtClean="0"/>
              <a:pPr algn="l"/>
              <a:t>28</a:t>
            </a:fld>
            <a:endParaRPr lang="da-DK" dirty="0"/>
          </a:p>
        </p:txBody>
      </p:sp>
      <p:sp>
        <p:nvSpPr>
          <p:cNvPr id="4" name="Pladsholder til sidefod 3">
            <a:extLst>
              <a:ext uri="{FF2B5EF4-FFF2-40B4-BE49-F238E27FC236}">
                <a16:creationId xmlns:a16="http://schemas.microsoft.com/office/drawing/2014/main" id="{74B3A6D6-D7BD-482F-7FF9-C60B6B19E9AE}"/>
              </a:ext>
            </a:extLst>
          </p:cNvPr>
          <p:cNvSpPr>
            <a:spLocks noGrp="1"/>
          </p:cNvSpPr>
          <p:nvPr>
            <p:ph type="ftr" sz="quarter" idx="11"/>
          </p:nvPr>
        </p:nvSpPr>
        <p:spPr/>
        <p:txBody>
          <a:bodyPr/>
          <a:lstStyle/>
          <a:p>
            <a:r>
              <a:rPr lang="da-DK" dirty="0"/>
              <a:t>Illustrationer til dialog med unge om tobak og nikotinholdige produkter</a:t>
            </a:r>
          </a:p>
        </p:txBody>
      </p:sp>
      <p:sp>
        <p:nvSpPr>
          <p:cNvPr id="5" name="Pladsholder til indhold 4">
            <a:extLst>
              <a:ext uri="{FF2B5EF4-FFF2-40B4-BE49-F238E27FC236}">
                <a16:creationId xmlns:a16="http://schemas.microsoft.com/office/drawing/2014/main" id="{0DCFB967-7D95-4DF1-3CEF-6D092D9B1CA8}"/>
              </a:ext>
            </a:extLst>
          </p:cNvPr>
          <p:cNvSpPr>
            <a:spLocks noGrp="1"/>
          </p:cNvSpPr>
          <p:nvPr>
            <p:ph sz="quarter" idx="13"/>
          </p:nvPr>
        </p:nvSpPr>
        <p:spPr/>
        <p:txBody>
          <a:bodyPr/>
          <a:lstStyle/>
          <a:p>
            <a:r>
              <a:rPr lang="da-DK" dirty="0"/>
              <a:t>Mødegang 6 </a:t>
            </a:r>
          </a:p>
        </p:txBody>
      </p:sp>
    </p:spTree>
    <p:extLst>
      <p:ext uri="{BB962C8B-B14F-4D97-AF65-F5344CB8AC3E}">
        <p14:creationId xmlns:p14="http://schemas.microsoft.com/office/powerpoint/2010/main" val="2255366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29</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2596738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F434DE82-FDFB-2AD2-85D1-C7DD0681FA08}"/>
              </a:ext>
            </a:extLst>
          </p:cNvPr>
          <p:cNvSpPr>
            <a:spLocks noGrp="1"/>
          </p:cNvSpPr>
          <p:nvPr>
            <p:ph sz="quarter" idx="15"/>
          </p:nvPr>
        </p:nvSpPr>
        <p:spPr>
          <a:xfrm>
            <a:off x="900000" y="2020364"/>
            <a:ext cx="10337934" cy="3938733"/>
          </a:xfrm>
        </p:spPr>
        <p:txBody>
          <a:bodyPr>
            <a:normAutofit fontScale="92500" lnSpcReduction="10000"/>
          </a:bodyPr>
          <a:lstStyle/>
          <a:p>
            <a:pPr>
              <a:lnSpc>
                <a:spcPct val="114000"/>
              </a:lnSpc>
              <a:spcBef>
                <a:spcPts val="600"/>
              </a:spcBef>
              <a:spcAft>
                <a:spcPts val="1000"/>
              </a:spcAft>
            </a:pPr>
            <a:r>
              <a:rPr lang="da-DK" dirty="0">
                <a:cs typeface="Calibri" panose="020F0502020204030204" pitchFamily="34" charset="0"/>
              </a:rPr>
              <a:t>Hver mødegang er som udgangspunkt sat til 60 min. til en gruppe på 6-8 personer. Der er lagt op til, at alle har en fælles stopdag. Vi anbefaler, at der til alle mødegange er en eller form for forplejning – vand, kaffe, the og noget spiseligt.</a:t>
            </a:r>
          </a:p>
          <a:p>
            <a:pPr>
              <a:lnSpc>
                <a:spcPct val="114000"/>
              </a:lnSpc>
              <a:spcBef>
                <a:spcPts val="600"/>
              </a:spcBef>
              <a:spcAft>
                <a:spcPts val="1000"/>
              </a:spcAft>
            </a:pPr>
            <a:r>
              <a:rPr lang="da-DK" dirty="0">
                <a:cs typeface="Calibri" panose="020F0502020204030204" pitchFamily="34" charset="0"/>
              </a:rPr>
              <a:t>En generel erfaring er, at det er svært at fastholde de unge. Så forvent frafald. Et opmærksomhedspunkt er, at der kan være nogen, som har svært ved at bevare koncentrationen i længere tid. En aktiv pause på ca. 5 min. midtvejs kan skærpe opmærksomheden. </a:t>
            </a:r>
          </a:p>
          <a:p>
            <a:pPr>
              <a:lnSpc>
                <a:spcPct val="114000"/>
              </a:lnSpc>
              <a:spcBef>
                <a:spcPts val="600"/>
              </a:spcBef>
              <a:spcAft>
                <a:spcPts val="1000"/>
              </a:spcAft>
            </a:pPr>
            <a:r>
              <a:rPr lang="da-DK" dirty="0">
                <a:cs typeface="Calibri" panose="020F0502020204030204" pitchFamily="34" charset="0"/>
              </a:rPr>
              <a:t>Vi arbejder med et begreb, som vi kalder en Belønningsbøtte. Det er en bøtte, æske eller pose med forskellige anti- stress redskaber (krammebolde, ringe, pastiller….). Vi bruger Belønningsbøtten til at anerkende de unges arbejde med at fastholde deres stop, og de unge bliver som regel glade for at få lov til at vælge en ting, som kan bruges til at beskæftige hænder og aflede tanker. </a:t>
            </a:r>
          </a:p>
          <a:p>
            <a:pPr>
              <a:lnSpc>
                <a:spcPct val="114000"/>
              </a:lnSpc>
              <a:spcBef>
                <a:spcPts val="600"/>
              </a:spcBef>
              <a:spcAft>
                <a:spcPts val="1000"/>
              </a:spcAft>
            </a:pPr>
            <a:r>
              <a:rPr lang="da-DK" dirty="0">
                <a:cs typeface="Calibri" panose="020F0502020204030204" pitchFamily="34" charset="0"/>
              </a:rPr>
              <a:t>Vi anbefaler endvidere, at alle deltagere opfordres til at bruge </a:t>
            </a:r>
            <a:r>
              <a:rPr lang="da-DK" dirty="0" err="1">
                <a:cs typeface="Calibri" panose="020F0502020204030204" pitchFamily="34" charset="0"/>
              </a:rPr>
              <a:t>XHale</a:t>
            </a:r>
            <a:r>
              <a:rPr lang="da-DK" dirty="0">
                <a:cs typeface="Calibri" panose="020F0502020204030204" pitchFamily="34" charset="0"/>
              </a:rPr>
              <a:t>/e-kvit. De to programmer har nogle gode øvelser og værktøjer, som kan støtte de unge mellem mødegangene og efter stopforløbet. Vi henviser derfor til konkrete øvelser fra </a:t>
            </a:r>
            <a:r>
              <a:rPr lang="da-DK" dirty="0" err="1">
                <a:cs typeface="Calibri" panose="020F0502020204030204" pitchFamily="34" charset="0"/>
              </a:rPr>
              <a:t>XHale</a:t>
            </a:r>
            <a:r>
              <a:rPr lang="da-DK" dirty="0">
                <a:cs typeface="Calibri" panose="020F0502020204030204" pitchFamily="34" charset="0"/>
              </a:rPr>
              <a:t>/e-kvit under de forskellige mødegange. </a:t>
            </a:r>
          </a:p>
          <a:p>
            <a:pPr>
              <a:lnSpc>
                <a:spcPct val="114000"/>
              </a:lnSpc>
              <a:spcBef>
                <a:spcPts val="600"/>
              </a:spcBef>
              <a:spcAft>
                <a:spcPts val="1000"/>
              </a:spcAft>
            </a:pPr>
            <a:r>
              <a:rPr lang="da-DK" dirty="0">
                <a:cs typeface="Calibri" panose="020F0502020204030204" pitchFamily="34" charset="0"/>
              </a:rPr>
              <a:t>Vi har valgt ikke at arbejde med nikotinerstatningsprodukter (tyggegummi, plaster og lign præparater). Nikotinerstatningsprodukterne er udviklede, afprøvede og godkendte i forhold til rygning. Vi har endnu til gode, at der er vejledninger og dokumentation for brug i forhold til snus, e-cigaretter og lign.</a:t>
            </a:r>
          </a:p>
          <a:p>
            <a:endParaRPr lang="da-DK" dirty="0"/>
          </a:p>
        </p:txBody>
      </p:sp>
      <p:sp>
        <p:nvSpPr>
          <p:cNvPr id="3" name="Pladsholder til slidenummer 2">
            <a:extLst>
              <a:ext uri="{FF2B5EF4-FFF2-40B4-BE49-F238E27FC236}">
                <a16:creationId xmlns:a16="http://schemas.microsoft.com/office/drawing/2014/main" id="{561C1BB0-2D66-9027-A4E6-71F7D054B06B}"/>
              </a:ext>
            </a:extLst>
          </p:cNvPr>
          <p:cNvSpPr>
            <a:spLocks noGrp="1"/>
          </p:cNvSpPr>
          <p:nvPr>
            <p:ph type="sldNum" sz="quarter" idx="12"/>
          </p:nvPr>
        </p:nvSpPr>
        <p:spPr/>
        <p:txBody>
          <a:bodyPr/>
          <a:lstStyle/>
          <a:p>
            <a:pPr algn="l"/>
            <a:fld id="{CC09355C-AD69-4F42-900F-B3FE3B10912C}" type="slidenum">
              <a:rPr lang="da-DK" smtClean="0"/>
              <a:pPr algn="l"/>
              <a:t>3</a:t>
            </a:fld>
            <a:endParaRPr lang="da-DK" dirty="0"/>
          </a:p>
        </p:txBody>
      </p:sp>
      <p:sp>
        <p:nvSpPr>
          <p:cNvPr id="4" name="Pladsholder til sidefod 3">
            <a:extLst>
              <a:ext uri="{FF2B5EF4-FFF2-40B4-BE49-F238E27FC236}">
                <a16:creationId xmlns:a16="http://schemas.microsoft.com/office/drawing/2014/main" id="{D58E8D37-DA62-F1C7-8CD6-B464D019F2DE}"/>
              </a:ext>
            </a:extLst>
          </p:cNvPr>
          <p:cNvSpPr>
            <a:spLocks noGrp="1"/>
          </p:cNvSpPr>
          <p:nvPr>
            <p:ph type="ftr" sz="quarter" idx="11"/>
          </p:nvPr>
        </p:nvSpPr>
        <p:spPr/>
        <p:txBody>
          <a:bodyPr/>
          <a:lstStyle/>
          <a:p>
            <a:r>
              <a:rPr lang="da-DK" dirty="0"/>
              <a:t>Illustrationer til dialog med unge om tobak og nikotinholdige produkter</a:t>
            </a:r>
          </a:p>
        </p:txBody>
      </p:sp>
      <p:sp>
        <p:nvSpPr>
          <p:cNvPr id="5" name="Pladsholder til indhold 4">
            <a:extLst>
              <a:ext uri="{FF2B5EF4-FFF2-40B4-BE49-F238E27FC236}">
                <a16:creationId xmlns:a16="http://schemas.microsoft.com/office/drawing/2014/main" id="{4A737C83-F520-1757-3E1F-3022F1CB24FB}"/>
              </a:ext>
            </a:extLst>
          </p:cNvPr>
          <p:cNvSpPr>
            <a:spLocks noGrp="1"/>
          </p:cNvSpPr>
          <p:nvPr>
            <p:ph sz="quarter" idx="13"/>
          </p:nvPr>
        </p:nvSpPr>
        <p:spPr/>
        <p:txBody>
          <a:bodyPr/>
          <a:lstStyle/>
          <a:p>
            <a:r>
              <a:rPr lang="da-DK" dirty="0"/>
              <a:t>Nogle anbefalinger</a:t>
            </a:r>
          </a:p>
        </p:txBody>
      </p:sp>
    </p:spTree>
    <p:extLst>
      <p:ext uri="{BB962C8B-B14F-4D97-AF65-F5344CB8AC3E}">
        <p14:creationId xmlns:p14="http://schemas.microsoft.com/office/powerpoint/2010/main" val="208163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30</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3570415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31</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2905497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BBFF53F1-37EB-6863-83D6-8A870E5070AF}"/>
              </a:ext>
            </a:extLst>
          </p:cNvPr>
          <p:cNvSpPr>
            <a:spLocks noGrp="1"/>
          </p:cNvSpPr>
          <p:nvPr>
            <p:ph sz="quarter" idx="16"/>
          </p:nvPr>
        </p:nvSpPr>
        <p:spPr>
          <a:xfrm>
            <a:off x="6311021" y="2709256"/>
            <a:ext cx="5305023" cy="2097724"/>
          </a:xfrm>
        </p:spPr>
        <p:txBody>
          <a:bodyPr>
            <a:normAutofit/>
          </a:bodyPr>
          <a:lstStyle/>
          <a:p>
            <a:r>
              <a:rPr lang="da-DK" sz="1100" b="1"/>
              <a:t>Du mestrer </a:t>
            </a:r>
            <a:r>
              <a:rPr lang="da-DK" sz="1100" b="1" dirty="0"/>
              <a:t>nu: </a:t>
            </a:r>
          </a:p>
          <a:p>
            <a:r>
              <a:rPr lang="da-DK" sz="1100" dirty="0"/>
              <a:t>• At fastholde motivation, når du ønsker at ændre vaner</a:t>
            </a:r>
          </a:p>
          <a:p>
            <a:r>
              <a:rPr lang="da-DK" sz="1100" dirty="0"/>
              <a:t>• Strategier til at forebygge tilbagefald</a:t>
            </a:r>
          </a:p>
          <a:p>
            <a:r>
              <a:rPr lang="da-DK" sz="1100" dirty="0"/>
              <a:t>• At trække på andre, når du har brug for hjælp </a:t>
            </a:r>
          </a:p>
          <a:p>
            <a:endParaRPr lang="da-DK" sz="1100" dirty="0"/>
          </a:p>
        </p:txBody>
      </p:sp>
      <p:pic>
        <p:nvPicPr>
          <p:cNvPr id="7" name="Pladsholder til indhold 5">
            <a:extLst>
              <a:ext uri="{FF2B5EF4-FFF2-40B4-BE49-F238E27FC236}">
                <a16:creationId xmlns:a16="http://schemas.microsoft.com/office/drawing/2014/main" id="{10947102-3D8E-05EF-9592-7249CBF1087E}"/>
              </a:ext>
            </a:extLst>
          </p:cNvPr>
          <p:cNvPicPr>
            <a:picLocks noGrp="1"/>
          </p:cNvPicPr>
          <p:nvPr>
            <p:ph sz="quarter" idx="15"/>
          </p:nvPr>
        </p:nvPicPr>
        <p:blipFill>
          <a:blip r:embed="rId2" cstate="print">
            <a:extLst>
              <a:ext uri="{28A0092B-C50C-407E-A947-70E740481C1C}">
                <a14:useLocalDpi xmlns:a14="http://schemas.microsoft.com/office/drawing/2010/main" val="0"/>
              </a:ext>
            </a:extLst>
          </a:blip>
          <a:stretch>
            <a:fillRect/>
          </a:stretch>
        </p:blipFill>
        <p:spPr bwMode="auto">
          <a:xfrm>
            <a:off x="900000" y="3070464"/>
            <a:ext cx="4654550" cy="3266572"/>
          </a:xfrm>
          <a:prstGeom prst="rect">
            <a:avLst/>
          </a:prstGeom>
          <a:noFill/>
          <a:ln>
            <a:noFill/>
          </a:ln>
        </p:spPr>
      </p:pic>
      <p:sp>
        <p:nvSpPr>
          <p:cNvPr id="9" name="Tekstfelt 8">
            <a:extLst>
              <a:ext uri="{FF2B5EF4-FFF2-40B4-BE49-F238E27FC236}">
                <a16:creationId xmlns:a16="http://schemas.microsoft.com/office/drawing/2014/main" id="{72869822-5992-DCBD-BC99-E129E30D9166}"/>
              </a:ext>
            </a:extLst>
          </p:cNvPr>
          <p:cNvSpPr txBox="1"/>
          <p:nvPr/>
        </p:nvSpPr>
        <p:spPr>
          <a:xfrm>
            <a:off x="810988" y="1616526"/>
            <a:ext cx="10679047" cy="1354217"/>
          </a:xfrm>
          <a:prstGeom prst="rect">
            <a:avLst/>
          </a:prstGeom>
          <a:noFill/>
        </p:spPr>
        <p:txBody>
          <a:bodyPr wrap="square">
            <a:spAutoFit/>
          </a:bodyPr>
          <a:lstStyle/>
          <a:p>
            <a:r>
              <a:rPr lang="da-DK" sz="4000" dirty="0"/>
              <a:t>Tillykke  </a:t>
            </a:r>
            <a:r>
              <a:rPr lang="da-DK" sz="1400" dirty="0"/>
              <a:t>_______________________________________________________________________________________________</a:t>
            </a:r>
          </a:p>
          <a:p>
            <a:endParaRPr lang="da-DK" sz="1400" dirty="0"/>
          </a:p>
          <a:p>
            <a:r>
              <a:rPr lang="da-DK" sz="1400" dirty="0"/>
              <a:t>Du har nu gennemført et kursus i at give din afhængighed et spark. </a:t>
            </a:r>
          </a:p>
          <a:p>
            <a:endParaRPr lang="da-DK" sz="1400" dirty="0"/>
          </a:p>
        </p:txBody>
      </p:sp>
      <p:sp>
        <p:nvSpPr>
          <p:cNvPr id="11" name="Tekstfelt 10">
            <a:extLst>
              <a:ext uri="{FF2B5EF4-FFF2-40B4-BE49-F238E27FC236}">
                <a16:creationId xmlns:a16="http://schemas.microsoft.com/office/drawing/2014/main" id="{A9D27038-F688-11E6-1454-8CDB7D72A103}"/>
              </a:ext>
            </a:extLst>
          </p:cNvPr>
          <p:cNvSpPr txBox="1"/>
          <p:nvPr/>
        </p:nvSpPr>
        <p:spPr>
          <a:xfrm>
            <a:off x="899999" y="626282"/>
            <a:ext cx="10481013" cy="1015663"/>
          </a:xfrm>
          <a:prstGeom prst="rect">
            <a:avLst/>
          </a:prstGeom>
          <a:noFill/>
        </p:spPr>
        <p:txBody>
          <a:bodyPr wrap="square">
            <a:spAutoFit/>
          </a:bodyPr>
          <a:lstStyle/>
          <a:p>
            <a:pPr algn="ctr"/>
            <a:r>
              <a:rPr lang="en-US" sz="6000" b="1" dirty="0"/>
              <a:t>DIPLOM</a:t>
            </a:r>
            <a:endParaRPr lang="da-DK" sz="6000" b="1" dirty="0"/>
          </a:p>
        </p:txBody>
      </p:sp>
      <p:sp>
        <p:nvSpPr>
          <p:cNvPr id="12" name="Rektangel 11">
            <a:extLst>
              <a:ext uri="{FF2B5EF4-FFF2-40B4-BE49-F238E27FC236}">
                <a16:creationId xmlns:a16="http://schemas.microsoft.com/office/drawing/2014/main" id="{2B4E1555-A346-DAE5-D690-CF0BC4D93BD9}"/>
              </a:ext>
            </a:extLst>
          </p:cNvPr>
          <p:cNvSpPr/>
          <p:nvPr/>
        </p:nvSpPr>
        <p:spPr>
          <a:xfrm>
            <a:off x="87745" y="92365"/>
            <a:ext cx="12016509" cy="6677890"/>
          </a:xfrm>
          <a:prstGeom prst="rect">
            <a:avLst/>
          </a:prstGeom>
          <a:noFill/>
          <a:ln w="28575">
            <a:solidFill>
              <a:srgbClr val="E7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5FB1F5C0-7932-2C44-D99C-2091D347351D}"/>
              </a:ext>
            </a:extLst>
          </p:cNvPr>
          <p:cNvSpPr/>
          <p:nvPr/>
        </p:nvSpPr>
        <p:spPr>
          <a:xfrm>
            <a:off x="177799" y="162844"/>
            <a:ext cx="11836400" cy="6532310"/>
          </a:xfrm>
          <a:prstGeom prst="rect">
            <a:avLst/>
          </a:prstGeom>
          <a:noFill/>
          <a:ln w="9525">
            <a:solidFill>
              <a:srgbClr val="E7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E3167DF8-12A9-1159-E056-D67AD564CB8F}"/>
              </a:ext>
            </a:extLst>
          </p:cNvPr>
          <p:cNvSpPr/>
          <p:nvPr/>
        </p:nvSpPr>
        <p:spPr>
          <a:xfrm>
            <a:off x="5952705" y="2385440"/>
            <a:ext cx="647632" cy="647632"/>
          </a:xfrm>
          <a:prstGeom prst="rect">
            <a:avLst/>
          </a:prstGeom>
          <a:solidFill>
            <a:srgbClr val="E7AC00"/>
          </a:solidFill>
          <a:ln>
            <a:solidFill>
              <a:srgbClr val="E7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 name="Pladsholder til indhold 7" descr="Et billede, der indeholder tekst, skærmbillede, Font/skrifttype&#10;&#10;Automatisk genereret beskrivelse">
            <a:extLst>
              <a:ext uri="{FF2B5EF4-FFF2-40B4-BE49-F238E27FC236}">
                <a16:creationId xmlns:a16="http://schemas.microsoft.com/office/drawing/2014/main" id="{AA6AB8A7-71E4-AD18-75AE-9A0B4CE9B951}"/>
              </a:ext>
            </a:extLst>
          </p:cNvPr>
          <p:cNvPicPr>
            <a:picLocks noChangeAspect="1"/>
          </p:cNvPicPr>
          <p:nvPr/>
        </p:nvPicPr>
        <p:blipFill>
          <a:blip r:embed="rId3"/>
          <a:stretch>
            <a:fillRect/>
          </a:stretch>
        </p:blipFill>
        <p:spPr>
          <a:xfrm>
            <a:off x="10157722" y="5753647"/>
            <a:ext cx="1776351" cy="875678"/>
          </a:xfrm>
          <a:prstGeom prst="rect">
            <a:avLst/>
          </a:prstGeom>
        </p:spPr>
      </p:pic>
      <p:pic>
        <p:nvPicPr>
          <p:cNvPr id="16" name="Billede 15" descr="Et billede, der indeholder Font/skrifttype, Grafik, logo, design&#10;&#10;Automatisk genereret beskrivelse">
            <a:extLst>
              <a:ext uri="{FF2B5EF4-FFF2-40B4-BE49-F238E27FC236}">
                <a16:creationId xmlns:a16="http://schemas.microsoft.com/office/drawing/2014/main" id="{3A763DC0-5B63-E908-2E0D-06DCE1C8FB3F}"/>
              </a:ext>
            </a:extLst>
          </p:cNvPr>
          <p:cNvPicPr>
            <a:picLocks noChangeAspect="1"/>
          </p:cNvPicPr>
          <p:nvPr/>
        </p:nvPicPr>
        <p:blipFill>
          <a:blip r:embed="rId4"/>
          <a:stretch>
            <a:fillRect/>
          </a:stretch>
        </p:blipFill>
        <p:spPr>
          <a:xfrm>
            <a:off x="8568285" y="5899710"/>
            <a:ext cx="1499382" cy="720110"/>
          </a:xfrm>
          <a:prstGeom prst="rect">
            <a:avLst/>
          </a:prstGeom>
        </p:spPr>
      </p:pic>
      <p:sp>
        <p:nvSpPr>
          <p:cNvPr id="17" name="Tekstfelt 16">
            <a:extLst>
              <a:ext uri="{FF2B5EF4-FFF2-40B4-BE49-F238E27FC236}">
                <a16:creationId xmlns:a16="http://schemas.microsoft.com/office/drawing/2014/main" id="{65C78822-3599-150B-5B26-65D4E6A42A3F}"/>
              </a:ext>
            </a:extLst>
          </p:cNvPr>
          <p:cNvSpPr txBox="1"/>
          <p:nvPr/>
        </p:nvSpPr>
        <p:spPr>
          <a:xfrm>
            <a:off x="6750931" y="4726294"/>
            <a:ext cx="5353322" cy="923330"/>
          </a:xfrm>
          <a:prstGeom prst="rect">
            <a:avLst/>
          </a:prstGeom>
          <a:noFill/>
        </p:spPr>
        <p:txBody>
          <a:bodyPr wrap="square">
            <a:spAutoFit/>
          </a:bodyPr>
          <a:lstStyle/>
          <a:p>
            <a:r>
              <a:rPr lang="da-DK" sz="1200" dirty="0"/>
              <a:t>Dato</a:t>
            </a:r>
            <a:r>
              <a:rPr lang="da-DK" sz="4000" dirty="0"/>
              <a:t>  </a:t>
            </a:r>
            <a:r>
              <a:rPr lang="da-DK" sz="1400" dirty="0">
                <a:solidFill>
                  <a:srgbClr val="E7AC00"/>
                </a:solidFill>
              </a:rPr>
              <a:t>__________________________________________</a:t>
            </a:r>
            <a:endParaRPr lang="da-DK" sz="1400" dirty="0"/>
          </a:p>
          <a:p>
            <a:r>
              <a:rPr lang="da-DK" sz="1200" dirty="0"/>
              <a:t>				Rådgiver</a:t>
            </a:r>
          </a:p>
        </p:txBody>
      </p:sp>
    </p:spTree>
    <p:extLst>
      <p:ext uri="{BB962C8B-B14F-4D97-AF65-F5344CB8AC3E}">
        <p14:creationId xmlns:p14="http://schemas.microsoft.com/office/powerpoint/2010/main" val="3912845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indhold 5">
            <a:extLst>
              <a:ext uri="{FF2B5EF4-FFF2-40B4-BE49-F238E27FC236}">
                <a16:creationId xmlns:a16="http://schemas.microsoft.com/office/drawing/2014/main" id="{B085528C-C187-2B89-BF16-7D6480F3D202}"/>
              </a:ext>
            </a:extLst>
          </p:cNvPr>
          <p:cNvSpPr>
            <a:spLocks noGrp="1"/>
          </p:cNvSpPr>
          <p:nvPr>
            <p:ph sz="quarter" idx="15"/>
          </p:nvPr>
        </p:nvSpPr>
        <p:spPr/>
        <p:txBody>
          <a:bodyPr>
            <a:normAutofit/>
          </a:bodyPr>
          <a:lstStyle/>
          <a:p>
            <a:pPr marL="342900" indent="-342900">
              <a:lnSpc>
                <a:spcPct val="115000"/>
              </a:lnSpc>
              <a:spcBef>
                <a:spcPts val="600"/>
              </a:spcBef>
              <a:spcAft>
                <a:spcPts val="1000"/>
              </a:spcAft>
              <a:buFont typeface="Symbol" panose="05050102010706020507" pitchFamily="18" charset="2"/>
              <a:buChar char=""/>
            </a:pPr>
            <a:r>
              <a:rPr lang="da-DK" dirty="0">
                <a:ea typeface="Calibri" panose="020F0502020204030204" pitchFamily="34" charset="0"/>
                <a:cs typeface="Calibri" panose="020F0502020204030204" pitchFamily="34" charset="0"/>
              </a:rPr>
              <a:t>Illustrationer til dialog med unge om tobak og nikotinprodukter, Sund By Netværket 2023, 2. Udgave, </a:t>
            </a:r>
            <a:r>
              <a:rPr lang="da-DK" u="sng" dirty="0">
                <a:solidFill>
                  <a:srgbClr val="0000FF"/>
                </a:solidFill>
                <a:ea typeface="Calibri" panose="020F0502020204030204" pitchFamily="34" charset="0"/>
                <a:cs typeface="Calibri" panose="020F0502020204030204" pitchFamily="34" charset="0"/>
                <a:hlinkClick r:id="rId2"/>
              </a:rPr>
              <a:t>https://sund-by-net.dk/wp-content/uploads/2020/12/Haefte_Tobaksstop_SundByNetvaerk_web.pdf</a:t>
            </a:r>
            <a:endParaRPr lang="da-DK" dirty="0">
              <a:ea typeface="Calibri" panose="020F0502020204030204" pitchFamily="34" charset="0"/>
              <a:cs typeface="Calibri" panose="020F0502020204030204" pitchFamily="34" charset="0"/>
            </a:endParaRPr>
          </a:p>
          <a:p>
            <a:pPr marL="342900" indent="-342900">
              <a:lnSpc>
                <a:spcPct val="115000"/>
              </a:lnSpc>
              <a:spcBef>
                <a:spcPts val="600"/>
              </a:spcBef>
              <a:spcAft>
                <a:spcPts val="1000"/>
              </a:spcAft>
              <a:buFont typeface="Symbol" panose="05050102010706020507" pitchFamily="18" charset="2"/>
              <a:buChar char=""/>
            </a:pPr>
            <a:r>
              <a:rPr lang="da-DK" dirty="0">
                <a:ea typeface="Calibri" panose="020F0502020204030204" pitchFamily="34" charset="0"/>
                <a:cs typeface="Calibri" panose="020F0502020204030204" pitchFamily="34" charset="0"/>
              </a:rPr>
              <a:t>Materialer til rygestop i grupper, Kræftens Bekæmpelse, </a:t>
            </a:r>
            <a:r>
              <a:rPr lang="da-DK" u="sng" dirty="0">
                <a:solidFill>
                  <a:srgbClr val="0000FF"/>
                </a:solidFill>
                <a:ea typeface="Calibri" panose="020F0502020204030204" pitchFamily="34" charset="0"/>
                <a:cs typeface="Calibri" panose="020F0502020204030204" pitchFamily="34" charset="0"/>
                <a:hlinkClick r:id="rId3"/>
              </a:rPr>
              <a:t>https://www.cancer.dk/forebyg/undga-roeg-og-rygning/indsatser-mod-rygning/for-rygestopradgivere/materialer-til-rygestopraadgivere/rygestop-til-grupper/</a:t>
            </a:r>
            <a:endParaRPr lang="da-DK" dirty="0">
              <a:ea typeface="Calibri" panose="020F0502020204030204" pitchFamily="34" charset="0"/>
              <a:cs typeface="Calibri" panose="020F0502020204030204" pitchFamily="34" charset="0"/>
            </a:endParaRPr>
          </a:p>
          <a:p>
            <a:pPr marL="342900" indent="-342900">
              <a:lnSpc>
                <a:spcPct val="115000"/>
              </a:lnSpc>
              <a:spcBef>
                <a:spcPts val="600"/>
              </a:spcBef>
              <a:spcAft>
                <a:spcPts val="1000"/>
              </a:spcAft>
              <a:buFont typeface="Symbol" panose="05050102010706020507" pitchFamily="18" charset="2"/>
              <a:buChar char=""/>
            </a:pPr>
            <a:r>
              <a:rPr lang="da-DK" dirty="0">
                <a:ea typeface="Calibri" panose="020F0502020204030204" pitchFamily="34" charset="0"/>
                <a:cs typeface="Calibri" panose="020F0502020204030204" pitchFamily="34" charset="0"/>
              </a:rPr>
              <a:t>U-Niko – Et forskningsprojekt om ryge- og nikotinstop blandt unge. Oplæg v/ Sofie Bergman Rasmussen, videnskabelig assistent og projektleder, </a:t>
            </a:r>
            <a:r>
              <a:rPr lang="da-DK" u="sng" dirty="0">
                <a:solidFill>
                  <a:srgbClr val="0000FF"/>
                </a:solidFill>
                <a:ea typeface="Calibri" panose="020F0502020204030204" pitchFamily="34" charset="0"/>
                <a:cs typeface="Calibri" panose="020F0502020204030204" pitchFamily="34" charset="0"/>
                <a:hlinkClick r:id="rId4"/>
              </a:rPr>
              <a:t>https://www.kl.dk/media/54945/skbr_u-niko_oplaeg-kl-230323_1.pdf</a:t>
            </a:r>
            <a:endParaRPr lang="da-DK" dirty="0">
              <a:ea typeface="Calibri" panose="020F0502020204030204" pitchFamily="34" charset="0"/>
              <a:cs typeface="Calibri" panose="020F0502020204030204" pitchFamily="34" charset="0"/>
            </a:endParaRPr>
          </a:p>
        </p:txBody>
      </p:sp>
      <p:sp>
        <p:nvSpPr>
          <p:cNvPr id="3" name="Pladsholder til slidenummer 2">
            <a:extLst>
              <a:ext uri="{FF2B5EF4-FFF2-40B4-BE49-F238E27FC236}">
                <a16:creationId xmlns:a16="http://schemas.microsoft.com/office/drawing/2014/main" id="{8DE790E0-853F-722C-AC7A-0E14141D8E99}"/>
              </a:ext>
            </a:extLst>
          </p:cNvPr>
          <p:cNvSpPr>
            <a:spLocks noGrp="1"/>
          </p:cNvSpPr>
          <p:nvPr>
            <p:ph type="sldNum" sz="quarter" idx="12"/>
          </p:nvPr>
        </p:nvSpPr>
        <p:spPr/>
        <p:txBody>
          <a:bodyPr/>
          <a:lstStyle/>
          <a:p>
            <a:pPr algn="l"/>
            <a:fld id="{CC09355C-AD69-4F42-900F-B3FE3B10912C}" type="slidenum">
              <a:rPr lang="da-DK" smtClean="0"/>
              <a:pPr algn="l"/>
              <a:t>33</a:t>
            </a:fld>
            <a:endParaRPr lang="da-DK" dirty="0"/>
          </a:p>
        </p:txBody>
      </p:sp>
      <p:sp>
        <p:nvSpPr>
          <p:cNvPr id="4" name="Pladsholder til sidefod 3">
            <a:extLst>
              <a:ext uri="{FF2B5EF4-FFF2-40B4-BE49-F238E27FC236}">
                <a16:creationId xmlns:a16="http://schemas.microsoft.com/office/drawing/2014/main" id="{668AD64E-1911-AB3B-ED83-86AE8B6D84B0}"/>
              </a:ext>
            </a:extLst>
          </p:cNvPr>
          <p:cNvSpPr>
            <a:spLocks noGrp="1"/>
          </p:cNvSpPr>
          <p:nvPr>
            <p:ph type="ftr" sz="quarter" idx="11"/>
          </p:nvPr>
        </p:nvSpPr>
        <p:spPr/>
        <p:txBody>
          <a:bodyPr/>
          <a:lstStyle/>
          <a:p>
            <a:r>
              <a:rPr lang="da-DK" dirty="0"/>
              <a:t>Illustrationer til dialog med unge om tobak og nikotinholdige produkter</a:t>
            </a:r>
          </a:p>
        </p:txBody>
      </p:sp>
      <p:sp>
        <p:nvSpPr>
          <p:cNvPr id="5" name="Pladsholder til indhold 4">
            <a:extLst>
              <a:ext uri="{FF2B5EF4-FFF2-40B4-BE49-F238E27FC236}">
                <a16:creationId xmlns:a16="http://schemas.microsoft.com/office/drawing/2014/main" id="{A5C9E2CE-63EE-DCA3-FB8B-F97FE1E27F05}"/>
              </a:ext>
            </a:extLst>
          </p:cNvPr>
          <p:cNvSpPr>
            <a:spLocks noGrp="1"/>
          </p:cNvSpPr>
          <p:nvPr>
            <p:ph sz="quarter" idx="13"/>
          </p:nvPr>
        </p:nvSpPr>
        <p:spPr/>
        <p:txBody>
          <a:bodyPr/>
          <a:lstStyle/>
          <a:p>
            <a:r>
              <a:rPr lang="da-DK" dirty="0"/>
              <a:t>Materialer</a:t>
            </a:r>
          </a:p>
        </p:txBody>
      </p:sp>
    </p:spTree>
    <p:extLst>
      <p:ext uri="{BB962C8B-B14F-4D97-AF65-F5344CB8AC3E}">
        <p14:creationId xmlns:p14="http://schemas.microsoft.com/office/powerpoint/2010/main" val="2741546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0AD0BE86-452E-2900-F4DF-F1170D0EAA69}"/>
              </a:ext>
            </a:extLst>
          </p:cNvPr>
          <p:cNvSpPr>
            <a:spLocks noGrp="1"/>
          </p:cNvSpPr>
          <p:nvPr>
            <p:ph sz="quarter" idx="15"/>
          </p:nvPr>
        </p:nvSpPr>
        <p:spPr/>
        <p:txBody>
          <a:bodyPr>
            <a:noAutofit/>
          </a:bodyPr>
          <a:lstStyle/>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Præsentation af rådgiver og deltagere. Fortæl at både rådgiver og deltagere har tavshedspligt, at der ikke er noget, der er rigtigt og forkert, og at man kan hjælpe hinanden, når der sættes ord på problemer. (5-10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Hvorfor er du her? Læg op til en snak om motivation ved at bruge illustrationen </a:t>
            </a:r>
            <a:r>
              <a:rPr lang="da-DK" sz="1100" i="1" dirty="0">
                <a:cs typeface="Calibri" panose="020F0502020204030204" pitchFamily="34" charset="0"/>
              </a:rPr>
              <a:t>Motivation</a:t>
            </a:r>
            <a:r>
              <a:rPr lang="da-DK" sz="1100" dirty="0">
                <a:cs typeface="Calibri" panose="020F0502020204030204" pitchFamily="34" charset="0"/>
              </a:rPr>
              <a:t>. Tag også en snak med deltagerne om hvad de er bekymrede for ud fra illustrationen Bekymringer. Skriv evt. svar op på tavle eller på et papir, så du kan tage de unges besvarelser med senere i forløbet. (15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Gennemgå forløbets mødegange og tag en snak med deltagerne om deres nikotinvaner. (5-10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Forventninger til forløbet og til rådgiver. Tag en snak med deltagere om hvad de har af forventninger til forløbet, til rådgiveren, til hinanden og til sig selv. Brug herefter illustrationen </a:t>
            </a:r>
            <a:r>
              <a:rPr lang="da-DK" sz="1100" i="1" dirty="0">
                <a:cs typeface="Calibri" panose="020F0502020204030204" pitchFamily="34" charset="0"/>
              </a:rPr>
              <a:t>Vigtighed og tiltro</a:t>
            </a:r>
            <a:r>
              <a:rPr lang="da-DK" sz="1100" dirty="0">
                <a:cs typeface="Calibri" panose="020F0502020204030204" pitchFamily="34" charset="0"/>
              </a:rPr>
              <a:t>. Lad deltagerne sætte tal på vigtighed, tiltro og parathed i forhold til at stoppe brug af nikotin. Øvelsen kan evt. laves aktivt på gulvet. (5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Gennemgå Stopbasens registreringsskema, og hjælp evt. deltagerne med at udfylde. Find skemaet her: (</a:t>
            </a:r>
            <a:r>
              <a:rPr lang="da-DK" sz="1100" dirty="0">
                <a:cs typeface="Calibri" panose="020F0502020204030204" pitchFamily="34" charset="0"/>
                <a:hlinkClick r:id="rId2">
                  <a:extLst>
                    <a:ext uri="{A12FA001-AC4F-418D-AE19-62706E023703}">
                      <ahyp:hlinkClr xmlns:ahyp="http://schemas.microsoft.com/office/drawing/2018/hyperlinkcolor" val="tx"/>
                    </a:ext>
                  </a:extLst>
                </a:hlinkClick>
              </a:rPr>
              <a:t>Stopbasens ungeskema</a:t>
            </a:r>
            <a:r>
              <a:rPr lang="da-DK" sz="1100" dirty="0">
                <a:cs typeface="Calibri" panose="020F0502020204030204" pitchFamily="34" charset="0"/>
              </a:rPr>
              <a:t>) (10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Introduktion til e-kvit eller </a:t>
            </a:r>
            <a:r>
              <a:rPr lang="da-DK" sz="1100" dirty="0" err="1">
                <a:cs typeface="Calibri" panose="020F0502020204030204" pitchFamily="34" charset="0"/>
              </a:rPr>
              <a:t>XHale</a:t>
            </a:r>
            <a:r>
              <a:rPr lang="da-DK" sz="1100" dirty="0">
                <a:cs typeface="Calibri" panose="020F0502020204030204" pitchFamily="34" charset="0"/>
              </a:rPr>
              <a:t>. Fortæl deltagerne om fordelene ved at bruge en af de to </a:t>
            </a:r>
            <a:r>
              <a:rPr lang="da-DK" sz="1100" dirty="0" err="1">
                <a:cs typeface="Calibri" panose="020F0502020204030204" pitchFamily="34" charset="0"/>
              </a:rPr>
              <a:t>app’s</a:t>
            </a:r>
            <a:r>
              <a:rPr lang="da-DK" sz="1100" dirty="0">
                <a:cs typeface="Calibri" panose="020F0502020204030204" pitchFamily="34" charset="0"/>
              </a:rPr>
              <a:t> e-kvit eller XHALE. Tag en snak om hvordan man kan lave rod i vanerne og giv deltagerne til hjemmeopgave at arbejde med øvelsen: </a:t>
            </a:r>
            <a:r>
              <a:rPr lang="da-DK" sz="1100" i="1" dirty="0">
                <a:cs typeface="Calibri" panose="020F0502020204030204" pitchFamily="34" charset="0"/>
              </a:rPr>
              <a:t>’Reducer dit forbrug</a:t>
            </a:r>
            <a:r>
              <a:rPr lang="da-DK" sz="1100" dirty="0">
                <a:cs typeface="Calibri" panose="020F0502020204030204" pitchFamily="34" charset="0"/>
              </a:rPr>
              <a:t>’, som findes i begge </a:t>
            </a:r>
            <a:r>
              <a:rPr lang="da-DK" sz="1100" dirty="0" err="1">
                <a:cs typeface="Calibri" panose="020F0502020204030204" pitchFamily="34" charset="0"/>
              </a:rPr>
              <a:t>app’s</a:t>
            </a:r>
            <a:r>
              <a:rPr lang="da-DK" sz="1100" dirty="0">
                <a:cs typeface="Calibri" panose="020F0502020204030204" pitchFamily="34" charset="0"/>
              </a:rPr>
              <a:t> (5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Spørgsmål og afrunding. (5 min)</a:t>
            </a:r>
          </a:p>
        </p:txBody>
      </p:sp>
      <p:sp>
        <p:nvSpPr>
          <p:cNvPr id="3" name="Pladsholder til slidenummer 2">
            <a:extLst>
              <a:ext uri="{FF2B5EF4-FFF2-40B4-BE49-F238E27FC236}">
                <a16:creationId xmlns:a16="http://schemas.microsoft.com/office/drawing/2014/main" id="{2FE4446A-7201-6FE0-211D-8B7320344346}"/>
              </a:ext>
            </a:extLst>
          </p:cNvPr>
          <p:cNvSpPr>
            <a:spLocks noGrp="1"/>
          </p:cNvSpPr>
          <p:nvPr>
            <p:ph type="sldNum" sz="quarter" idx="12"/>
          </p:nvPr>
        </p:nvSpPr>
        <p:spPr/>
        <p:txBody>
          <a:bodyPr/>
          <a:lstStyle/>
          <a:p>
            <a:pPr algn="l"/>
            <a:fld id="{CC09355C-AD69-4F42-900F-B3FE3B10912C}" type="slidenum">
              <a:rPr lang="da-DK" smtClean="0"/>
              <a:pPr algn="l"/>
              <a:t>4</a:t>
            </a:fld>
            <a:endParaRPr lang="da-DK" dirty="0"/>
          </a:p>
        </p:txBody>
      </p:sp>
      <p:sp>
        <p:nvSpPr>
          <p:cNvPr id="4" name="Pladsholder til sidefod 3">
            <a:extLst>
              <a:ext uri="{FF2B5EF4-FFF2-40B4-BE49-F238E27FC236}">
                <a16:creationId xmlns:a16="http://schemas.microsoft.com/office/drawing/2014/main" id="{319D693D-F0C1-1FC2-C0EF-7027736AD521}"/>
              </a:ext>
            </a:extLst>
          </p:cNvPr>
          <p:cNvSpPr>
            <a:spLocks noGrp="1"/>
          </p:cNvSpPr>
          <p:nvPr>
            <p:ph type="ftr" sz="quarter" idx="11"/>
          </p:nvPr>
        </p:nvSpPr>
        <p:spPr/>
        <p:txBody>
          <a:bodyPr/>
          <a:lstStyle/>
          <a:p>
            <a:r>
              <a:rPr lang="da-DK" dirty="0"/>
              <a:t>Illustrationer til dialog med unge om tobak og nikotinholdige produkter</a:t>
            </a:r>
          </a:p>
        </p:txBody>
      </p:sp>
      <p:sp>
        <p:nvSpPr>
          <p:cNvPr id="5" name="Pladsholder til indhold 4">
            <a:extLst>
              <a:ext uri="{FF2B5EF4-FFF2-40B4-BE49-F238E27FC236}">
                <a16:creationId xmlns:a16="http://schemas.microsoft.com/office/drawing/2014/main" id="{9349E8B7-8269-B0E1-42E3-A05C412BC2A6}"/>
              </a:ext>
            </a:extLst>
          </p:cNvPr>
          <p:cNvSpPr>
            <a:spLocks noGrp="1"/>
          </p:cNvSpPr>
          <p:nvPr>
            <p:ph sz="quarter" idx="13"/>
          </p:nvPr>
        </p:nvSpPr>
        <p:spPr/>
        <p:txBody>
          <a:bodyPr/>
          <a:lstStyle/>
          <a:p>
            <a:r>
              <a:rPr lang="da-DK" dirty="0"/>
              <a:t>Mødegang 1</a:t>
            </a:r>
          </a:p>
        </p:txBody>
      </p:sp>
    </p:spTree>
    <p:extLst>
      <p:ext uri="{BB962C8B-B14F-4D97-AF65-F5344CB8AC3E}">
        <p14:creationId xmlns:p14="http://schemas.microsoft.com/office/powerpoint/2010/main" val="649865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5</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2579719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6</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542153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7</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1149688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3B15B7D2-3D97-210F-57B0-1F79ADCFCA44}"/>
              </a:ext>
            </a:extLst>
          </p:cNvPr>
          <p:cNvSpPr>
            <a:spLocks noGrp="1"/>
          </p:cNvSpPr>
          <p:nvPr>
            <p:ph sz="quarter" idx="15"/>
          </p:nvPr>
        </p:nvSpPr>
        <p:spPr/>
        <p:txBody>
          <a:bodyPr>
            <a:noAutofit/>
          </a:bodyPr>
          <a:lstStyle/>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Præsentation af dagens program (5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Hvad er gået godt siden sidst? Spørg om alle har downloadet enten e-kvit eller XHALE. Der samles op på øvelsen: </a:t>
            </a:r>
            <a:r>
              <a:rPr lang="da-DK" sz="1100" i="1" dirty="0">
                <a:cs typeface="Calibri" panose="020F0502020204030204" pitchFamily="34" charset="0"/>
              </a:rPr>
              <a:t>’Reducer dit forbrug</a:t>
            </a:r>
            <a:r>
              <a:rPr lang="da-DK" sz="1100" dirty="0">
                <a:cs typeface="Calibri" panose="020F0502020204030204" pitchFamily="34" charset="0"/>
              </a:rPr>
              <a:t>’ om rod i vanerne fra e-kvit/XHALE. (10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Fortæl om baggrunden for trangen til nikotin ved at vise illustrationerne: </a:t>
            </a:r>
            <a:r>
              <a:rPr lang="da-DK" sz="1100" i="1" dirty="0">
                <a:cs typeface="Calibri" panose="020F0502020204030204" pitchFamily="34" charset="0"/>
              </a:rPr>
              <a:t>Nikotinens virkning </a:t>
            </a:r>
            <a:r>
              <a:rPr lang="da-DK" sz="1100" dirty="0">
                <a:cs typeface="Calibri" panose="020F0502020204030204" pitchFamily="34" charset="0"/>
              </a:rPr>
              <a:t>og</a:t>
            </a:r>
            <a:r>
              <a:rPr lang="da-DK" sz="1100" i="1" dirty="0">
                <a:cs typeface="Calibri" panose="020F0502020204030204" pitchFamily="34" charset="0"/>
              </a:rPr>
              <a:t> Nikotinens historie</a:t>
            </a:r>
            <a:r>
              <a:rPr lang="da-DK" sz="1100" dirty="0">
                <a:cs typeface="Calibri" panose="020F0502020204030204" pitchFamily="34" charset="0"/>
              </a:rPr>
              <a:t>. Der kan evt. henvises til filmen om det samme i e-kvit/XHALE. Husk at fortælle deltagerne at trangen til at indtage nikotin ’kun’ varer 3-5 min. (5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Vis deltagerne illustrationen </a:t>
            </a:r>
            <a:r>
              <a:rPr lang="da-DK" sz="1100" i="1" dirty="0">
                <a:cs typeface="Calibri" panose="020F0502020204030204" pitchFamily="34" charset="0"/>
              </a:rPr>
              <a:t>Trappen</a:t>
            </a:r>
            <a:r>
              <a:rPr lang="da-DK" sz="1100" dirty="0">
                <a:cs typeface="Calibri" panose="020F0502020204030204" pitchFamily="34" charset="0"/>
              </a:rPr>
              <a:t> og tag en snak med deltagerne om hvor de bliver udfordrede (10 min) </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Fastsættelse af stopdato. Fortæl vigtigheden af at mødes på den tredje nikotinfri dag, hvor nikotintrangen kan være størst. Hjælp deltagerne til at planlægge, hvordan deres stopdag skal se ud. Hvad vil du gøre? Brug illustrationen </a:t>
            </a:r>
            <a:r>
              <a:rPr lang="da-DK" sz="1100" i="1" dirty="0">
                <a:cs typeface="Calibri" panose="020F0502020204030204" pitchFamily="34" charset="0"/>
              </a:rPr>
              <a:t>Små skridt</a:t>
            </a:r>
            <a:r>
              <a:rPr lang="da-DK" sz="1100" dirty="0">
                <a:cs typeface="Calibri" panose="020F0502020204030204" pitchFamily="34" charset="0"/>
              </a:rPr>
              <a:t>. Sæt delmål og få succes. (10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Deltagerne skal vælge en ny vaneændring, som de skal arbejde med frem til møde 3. mødegang. Her kan der evt. tages udgangspunkt i øvelse fra e-kvit/XHALE, som hedder </a:t>
            </a:r>
            <a:r>
              <a:rPr lang="da-DK" sz="1100" i="1" dirty="0">
                <a:cs typeface="Calibri" panose="020F0502020204030204" pitchFamily="34" charset="0"/>
              </a:rPr>
              <a:t>’Min stopplan</a:t>
            </a:r>
            <a:r>
              <a:rPr lang="da-DK" sz="1100" dirty="0">
                <a:cs typeface="Calibri" panose="020F0502020204030204" pitchFamily="34" charset="0"/>
              </a:rPr>
              <a:t>’. Desuden fortsættes første vaneændring, som handler om at lave i rod i vanerne (i E-Kvit hedder den: </a:t>
            </a:r>
            <a:r>
              <a:rPr lang="da-DK" sz="1100" i="1" dirty="0">
                <a:cs typeface="Calibri" panose="020F0502020204030204" pitchFamily="34" charset="0"/>
              </a:rPr>
              <a:t>Reducer mit forbrug</a:t>
            </a:r>
            <a:r>
              <a:rPr lang="da-DK" sz="1100" dirty="0">
                <a:cs typeface="Calibri" panose="020F0502020204030204" pitchFamily="34" charset="0"/>
              </a:rPr>
              <a:t>) (5 min)</a:t>
            </a:r>
          </a:p>
          <a:p>
            <a:pPr marL="342900" indent="-342900">
              <a:lnSpc>
                <a:spcPct val="115000"/>
              </a:lnSpc>
              <a:spcBef>
                <a:spcPts val="600"/>
              </a:spcBef>
              <a:spcAft>
                <a:spcPts val="1000"/>
              </a:spcAft>
              <a:buFont typeface="+mj-lt"/>
              <a:buAutoNum type="arabicPeriod"/>
            </a:pPr>
            <a:r>
              <a:rPr lang="da-DK" sz="1100" dirty="0">
                <a:cs typeface="Calibri" panose="020F0502020204030204" pitchFamily="34" charset="0"/>
              </a:rPr>
              <a:t>Spørgsmål og afrunding (og peptalk) (5 min)</a:t>
            </a:r>
          </a:p>
        </p:txBody>
      </p:sp>
      <p:sp>
        <p:nvSpPr>
          <p:cNvPr id="3" name="Pladsholder til slidenummer 2">
            <a:extLst>
              <a:ext uri="{FF2B5EF4-FFF2-40B4-BE49-F238E27FC236}">
                <a16:creationId xmlns:a16="http://schemas.microsoft.com/office/drawing/2014/main" id="{5F5AF35D-8F3B-446F-54D7-61F1C9E46839}"/>
              </a:ext>
            </a:extLst>
          </p:cNvPr>
          <p:cNvSpPr>
            <a:spLocks noGrp="1"/>
          </p:cNvSpPr>
          <p:nvPr>
            <p:ph type="sldNum" sz="quarter" idx="12"/>
          </p:nvPr>
        </p:nvSpPr>
        <p:spPr/>
        <p:txBody>
          <a:bodyPr/>
          <a:lstStyle/>
          <a:p>
            <a:pPr algn="l"/>
            <a:fld id="{CC09355C-AD69-4F42-900F-B3FE3B10912C}" type="slidenum">
              <a:rPr lang="da-DK" smtClean="0"/>
              <a:pPr algn="l"/>
              <a:t>8</a:t>
            </a:fld>
            <a:endParaRPr lang="da-DK" dirty="0"/>
          </a:p>
        </p:txBody>
      </p:sp>
      <p:sp>
        <p:nvSpPr>
          <p:cNvPr id="4" name="Pladsholder til sidefod 3">
            <a:extLst>
              <a:ext uri="{FF2B5EF4-FFF2-40B4-BE49-F238E27FC236}">
                <a16:creationId xmlns:a16="http://schemas.microsoft.com/office/drawing/2014/main" id="{3CD5D23C-5D16-71E4-E1EC-8847A8212B2F}"/>
              </a:ext>
            </a:extLst>
          </p:cNvPr>
          <p:cNvSpPr>
            <a:spLocks noGrp="1"/>
          </p:cNvSpPr>
          <p:nvPr>
            <p:ph type="ftr" sz="quarter" idx="11"/>
          </p:nvPr>
        </p:nvSpPr>
        <p:spPr/>
        <p:txBody>
          <a:bodyPr/>
          <a:lstStyle/>
          <a:p>
            <a:r>
              <a:rPr lang="da-DK" dirty="0"/>
              <a:t>Illustrationer til dialog med unge om tobak og nikotinholdige produkter</a:t>
            </a:r>
          </a:p>
        </p:txBody>
      </p:sp>
      <p:sp>
        <p:nvSpPr>
          <p:cNvPr id="5" name="Pladsholder til indhold 4">
            <a:extLst>
              <a:ext uri="{FF2B5EF4-FFF2-40B4-BE49-F238E27FC236}">
                <a16:creationId xmlns:a16="http://schemas.microsoft.com/office/drawing/2014/main" id="{EF43C966-A806-D6FC-F06B-DCC3A7D5BD54}"/>
              </a:ext>
            </a:extLst>
          </p:cNvPr>
          <p:cNvSpPr>
            <a:spLocks noGrp="1"/>
          </p:cNvSpPr>
          <p:nvPr>
            <p:ph sz="quarter" idx="13"/>
          </p:nvPr>
        </p:nvSpPr>
        <p:spPr/>
        <p:txBody>
          <a:bodyPr/>
          <a:lstStyle/>
          <a:p>
            <a:r>
              <a:rPr lang="da-DK" dirty="0"/>
              <a:t>Mødegang 2</a:t>
            </a:r>
          </a:p>
        </p:txBody>
      </p:sp>
    </p:spTree>
    <p:extLst>
      <p:ext uri="{BB962C8B-B14F-4D97-AF65-F5344CB8AC3E}">
        <p14:creationId xmlns:p14="http://schemas.microsoft.com/office/powerpoint/2010/main" val="2598599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DAF4B60-8C29-04A4-2B60-E292C9AD2CFC}"/>
              </a:ext>
            </a:extLst>
          </p:cNvPr>
          <p:cNvSpPr>
            <a:spLocks noGrp="1"/>
          </p:cNvSpPr>
          <p:nvPr>
            <p:ph type="sldNum" sz="quarter" idx="12"/>
          </p:nvPr>
        </p:nvSpPr>
        <p:spPr/>
        <p:txBody>
          <a:bodyPr/>
          <a:lstStyle/>
          <a:p>
            <a:pPr algn="l"/>
            <a:fld id="{CC09355C-AD69-4F42-900F-B3FE3B10912C}" type="slidenum">
              <a:rPr lang="da-DK" smtClean="0"/>
              <a:pPr algn="l"/>
              <a:t>9</a:t>
            </a:fld>
            <a:endParaRPr lang="da-DK" dirty="0"/>
          </a:p>
        </p:txBody>
      </p:sp>
      <p:sp>
        <p:nvSpPr>
          <p:cNvPr id="3" name="Pladsholder til sidefod 2">
            <a:extLst>
              <a:ext uri="{FF2B5EF4-FFF2-40B4-BE49-F238E27FC236}">
                <a16:creationId xmlns:a16="http://schemas.microsoft.com/office/drawing/2014/main" id="{480A8466-B1BA-D735-EA3F-15B3241D6BE0}"/>
              </a:ext>
            </a:extLst>
          </p:cNvPr>
          <p:cNvSpPr>
            <a:spLocks noGrp="1"/>
          </p:cNvSpPr>
          <p:nvPr>
            <p:ph type="ftr" sz="quarter" idx="11"/>
          </p:nvPr>
        </p:nvSpPr>
        <p:spPr/>
        <p:txBody>
          <a:bodyPr/>
          <a:lstStyle/>
          <a:p>
            <a:r>
              <a:rPr lang="da-DK"/>
              <a:t>Illustrationer til dialog med unge om tobak og nikotinholdige produkter</a:t>
            </a:r>
            <a:endParaRPr lang="da-DK" dirty="0"/>
          </a:p>
        </p:txBody>
      </p:sp>
      <p:pic>
        <p:nvPicPr>
          <p:cNvPr id="5" name="Billede 4">
            <a:extLst>
              <a:ext uri="{FF2B5EF4-FFF2-40B4-BE49-F238E27FC236}">
                <a16:creationId xmlns:a16="http://schemas.microsoft.com/office/drawing/2014/main" id="{13FA8492-65D5-5D34-6B93-4D528AF42DAC}"/>
              </a:ext>
            </a:extLst>
          </p:cNvPr>
          <p:cNvPicPr>
            <a:picLocks noChangeAspect="1"/>
          </p:cNvPicPr>
          <p:nvPr/>
        </p:nvPicPr>
        <p:blipFill>
          <a:blip r:embed="rId2"/>
          <a:srcRect/>
          <a:stretch/>
        </p:blipFill>
        <p:spPr>
          <a:xfrm>
            <a:off x="0" y="-1"/>
            <a:ext cx="12192000" cy="6858000"/>
          </a:xfrm>
          <a:prstGeom prst="rect">
            <a:avLst/>
          </a:prstGeom>
        </p:spPr>
      </p:pic>
    </p:spTree>
    <p:extLst>
      <p:ext uri="{BB962C8B-B14F-4D97-AF65-F5344CB8AC3E}">
        <p14:creationId xmlns:p14="http://schemas.microsoft.com/office/powerpoint/2010/main" val="370103643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f91e9fe-047c-42eb-9770-ea50c3e1aeaa" xsi:nil="true"/>
    <lcf76f155ced4ddcb4097134ff3c332f xmlns="ff3d63b8-ec12-4bc9-bdac-b830ba8116c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6F95E38434B17142A819539E3F4D9E0C" ma:contentTypeVersion="15" ma:contentTypeDescription="Opret et nyt dokument." ma:contentTypeScope="" ma:versionID="9e31053dffe7c45fb629ae991c2c959a">
  <xsd:schema xmlns:xsd="http://www.w3.org/2001/XMLSchema" xmlns:xs="http://www.w3.org/2001/XMLSchema" xmlns:p="http://schemas.microsoft.com/office/2006/metadata/properties" xmlns:ns2="ff3d63b8-ec12-4bc9-bdac-b830ba8116c8" xmlns:ns3="7f91e9fe-047c-42eb-9770-ea50c3e1aeaa" targetNamespace="http://schemas.microsoft.com/office/2006/metadata/properties" ma:root="true" ma:fieldsID="fcf5cdfd3c8411fcc63c4341054005d3" ns2:_="" ns3:_="">
    <xsd:import namespace="ff3d63b8-ec12-4bc9-bdac-b830ba8116c8"/>
    <xsd:import namespace="7f91e9fe-047c-42eb-9770-ea50c3e1aea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3d63b8-ec12-4bc9-bdac-b830ba8116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Billedmærker" ma:readOnly="false" ma:fieldId="{5cf76f15-5ced-4ddc-b409-7134ff3c332f}" ma:taxonomyMulti="true" ma:sspId="0c21fa82-cf8e-4ea8-b5ee-50f3c4bceb4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f91e9fe-047c-42eb-9770-ea50c3e1aeaa"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internalName="SharedWithDetails" ma:readOnly="true">
      <xsd:simpleType>
        <xsd:restriction base="dms:Note">
          <xsd:maxLength value="255"/>
        </xsd:restriction>
      </xsd:simpleType>
    </xsd:element>
    <xsd:element name="TaxCatchAll" ma:index="22" nillable="true" ma:displayName="Taxonomy Catch All Column" ma:hidden="true" ma:list="{20c7c222-f854-4312-88e7-3e5d64379b6a}" ma:internalName="TaxCatchAll" ma:showField="CatchAllData" ma:web="7f91e9fe-047c-42eb-9770-ea50c3e1ae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2EE252-576C-4F37-8DD2-F7D9806EE01C}">
  <ds:schemaRefs>
    <ds:schemaRef ds:uri="http://schemas.microsoft.com/sharepoint/v3/contenttype/forms"/>
  </ds:schemaRefs>
</ds:datastoreItem>
</file>

<file path=customXml/itemProps2.xml><?xml version="1.0" encoding="utf-8"?>
<ds:datastoreItem xmlns:ds="http://schemas.openxmlformats.org/officeDocument/2006/customXml" ds:itemID="{B149F7B1-6D0F-4CCB-BE48-7FC39B34E8E3}">
  <ds:schemaRefs>
    <ds:schemaRef ds:uri="http://schemas.microsoft.com/office/2006/metadata/properties"/>
    <ds:schemaRef ds:uri="http://schemas.microsoft.com/office/infopath/2007/PartnerControls"/>
    <ds:schemaRef ds:uri="7f91e9fe-047c-42eb-9770-ea50c3e1aeaa"/>
    <ds:schemaRef ds:uri="ff3d63b8-ec12-4bc9-bdac-b830ba8116c8"/>
  </ds:schemaRefs>
</ds:datastoreItem>
</file>

<file path=customXml/itemProps3.xml><?xml version="1.0" encoding="utf-8"?>
<ds:datastoreItem xmlns:ds="http://schemas.openxmlformats.org/officeDocument/2006/customXml" ds:itemID="{5AEB8463-1826-4879-B33A-76BCA74F88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3d63b8-ec12-4bc9-bdac-b830ba8116c8"/>
    <ds:schemaRef ds:uri="7f91e9fe-047c-42eb-9770-ea50c3e1ae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11409</TotalTime>
  <Words>2504</Words>
  <Application>Microsoft Office PowerPoint</Application>
  <PresentationFormat>Widescreen</PresentationFormat>
  <Paragraphs>140</Paragraphs>
  <Slides>33</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33</vt:i4>
      </vt:variant>
    </vt:vector>
  </HeadingPairs>
  <TitlesOfParts>
    <vt:vector size="38" baseType="lpstr">
      <vt:lpstr>Arial</vt:lpstr>
      <vt:lpstr>Calibri</vt:lpstr>
      <vt:lpstr>Calibri Light</vt:lpstr>
      <vt:lpstr>Symbol</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Beatriz Graff-Pereira</dc:creator>
  <cp:lastModifiedBy>Helle Stuart</cp:lastModifiedBy>
  <cp:revision>8</cp:revision>
  <dcterms:created xsi:type="dcterms:W3CDTF">2023-05-15T12:18:03Z</dcterms:created>
  <dcterms:modified xsi:type="dcterms:W3CDTF">2023-06-07T12:16:41Z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0x0101006F95E38434B17142A819539E3F4D9E0C</vt:lpwstr>
  </property>
  <property fmtid="{D5CDD505-2E9C-101B-9397-08002B2CF9AE}" pid="3" name="MediaServiceImageTags">
    <vt:lpwstr/>
  </property>
</Properties>
</file>